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4"/>
  </p:handoutMasterIdLst>
  <p:sldIdLst>
    <p:sldId id="301" r:id="rId2"/>
    <p:sldId id="596" r:id="rId3"/>
    <p:sldId id="597" r:id="rId4"/>
    <p:sldId id="572" r:id="rId5"/>
    <p:sldId id="633" r:id="rId6"/>
    <p:sldId id="599" r:id="rId7"/>
    <p:sldId id="574" r:id="rId8"/>
    <p:sldId id="600" r:id="rId9"/>
    <p:sldId id="598" r:id="rId10"/>
    <p:sldId id="575" r:id="rId11"/>
    <p:sldId id="610" r:id="rId12"/>
    <p:sldId id="576" r:id="rId13"/>
    <p:sldId id="634" r:id="rId14"/>
    <p:sldId id="639" r:id="rId15"/>
    <p:sldId id="578" r:id="rId16"/>
    <p:sldId id="640" r:id="rId17"/>
    <p:sldId id="580" r:id="rId18"/>
    <p:sldId id="581" r:id="rId19"/>
    <p:sldId id="582" r:id="rId20"/>
    <p:sldId id="583" r:id="rId21"/>
    <p:sldId id="624" r:id="rId22"/>
    <p:sldId id="625" r:id="rId23"/>
    <p:sldId id="626" r:id="rId24"/>
    <p:sldId id="585" r:id="rId25"/>
    <p:sldId id="586" r:id="rId26"/>
    <p:sldId id="628" r:id="rId27"/>
    <p:sldId id="630" r:id="rId28"/>
    <p:sldId id="642" r:id="rId29"/>
    <p:sldId id="587" r:id="rId30"/>
    <p:sldId id="592" r:id="rId31"/>
    <p:sldId id="593" r:id="rId32"/>
    <p:sldId id="59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3FE1"/>
    <a:srgbClr val="00B050"/>
    <a:srgbClr val="92D050"/>
    <a:srgbClr val="FFC000"/>
    <a:srgbClr val="0070C0"/>
    <a:srgbClr val="7030A0"/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CE886E-0365-B70C-AFDD-8644DCD1CE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8700D-DC03-C766-063B-6F21C9B1C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E6D6C-28D3-4DFF-87DB-85BAE7B13649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42E8F-B246-ABAC-9548-F35461E21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FB755-17C4-3826-ABF1-9E6F97961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20EFF-663D-4425-A166-B4C6A31D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19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10FE6BD-C134-43F1-9649-6AF6DED17A2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E704FB0-C325-44EC-A18D-2D896CB5ED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8F7F1-B64D-6FDD-D620-C28366B5A7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58D928-2244-3353-5358-A3C0C936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AE784D4-1B3C-DA38-560E-D90FA218D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35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810FE6BD-C134-43F1-9649-6AF6DED17A2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E704FB0-C325-44EC-A18D-2D896CB5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1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810FE6BD-C134-43F1-9649-6AF6DED17A2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E704FB0-C325-44EC-A18D-2D896CB5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9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810FE6BD-C134-43F1-9649-6AF6DED17A2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E704FB0-C325-44EC-A18D-2D896CB5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6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810FE6BD-C134-43F1-9649-6AF6DED17A2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E704FB0-C325-44EC-A18D-2D896CB5ED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339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810FE6BD-C134-43F1-9649-6AF6DED17A2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E704FB0-C325-44EC-A18D-2D896CB5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1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810FE6BD-C134-43F1-9649-6AF6DED17A2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E704FB0-C325-44EC-A18D-2D896CB5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35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810FE6BD-C134-43F1-9649-6AF6DED17A2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E704FB0-C325-44EC-A18D-2D896CB5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38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810FE6BD-C134-43F1-9649-6AF6DED17A2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E704FB0-C325-44EC-A18D-2D896CB5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1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810FE6BD-C134-43F1-9649-6AF6DED17A2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E704FB0-C325-44EC-A18D-2D896CB5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4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810FE6BD-C134-43F1-9649-6AF6DED17A2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BE704FB0-C325-44EC-A18D-2D896CB5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2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F71BF4-9AFC-C066-2D64-7D2CA8188D38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D0E04054-2BA3-8868-2634-312AAB1AC84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045849" y="3045852"/>
            <a:ext cx="6858001" cy="766300"/>
          </a:xfrm>
          <a:prstGeom prst="rect">
            <a:avLst/>
          </a:prstGeo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7D5C49FD-2B39-EFA5-F853-24CBACECCEC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4231" y="3045851"/>
            <a:ext cx="6858001" cy="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51.png"/><Relationship Id="rId3" Type="http://schemas.openxmlformats.org/officeDocument/2006/relationships/image" Target="../media/image1010.png"/><Relationship Id="rId7" Type="http://schemas.openxmlformats.org/officeDocument/2006/relationships/image" Target="../media/image140.png"/><Relationship Id="rId12" Type="http://schemas.openxmlformats.org/officeDocument/2006/relationships/image" Target="../media/image42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50.png"/><Relationship Id="rId5" Type="http://schemas.openxmlformats.org/officeDocument/2006/relationships/image" Target="../media/image401.png"/><Relationship Id="rId10" Type="http://schemas.microsoft.com/office/2017/06/relationships/model3d" Target="../media/model3d1.glb"/><Relationship Id="rId4" Type="http://schemas.openxmlformats.org/officeDocument/2006/relationships/image" Target="../media/image391.png"/><Relationship Id="rId9" Type="http://schemas.openxmlformats.org/officeDocument/2006/relationships/image" Target="../media/image160.png"/><Relationship Id="rId1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53.png"/><Relationship Id="rId5" Type="http://schemas.openxmlformats.org/officeDocument/2006/relationships/image" Target="../media/image220.png"/><Relationship Id="rId10" Type="http://schemas.openxmlformats.org/officeDocument/2006/relationships/image" Target="../media/image16.png"/><Relationship Id="rId4" Type="http://schemas.openxmlformats.org/officeDocument/2006/relationships/image" Target="../media/image210.png"/><Relationship Id="rId9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54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16.png"/><Relationship Id="rId10" Type="http://schemas.openxmlformats.org/officeDocument/2006/relationships/image" Target="../media/image61.png"/><Relationship Id="rId4" Type="http://schemas.microsoft.com/office/2017/06/relationships/model3d" Target="../media/model3d1.glb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65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6.png"/><Relationship Id="rId10" Type="http://schemas.openxmlformats.org/officeDocument/2006/relationships/image" Target="../media/image71.png"/><Relationship Id="rId4" Type="http://schemas.microsoft.com/office/2017/06/relationships/model3d" Target="../media/model3d1.glb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0.png"/><Relationship Id="rId26" Type="http://schemas.openxmlformats.org/officeDocument/2006/relationships/image" Target="../media/image77.png"/><Relationship Id="rId21" Type="http://schemas.openxmlformats.org/officeDocument/2006/relationships/image" Target="../media/image74.png"/><Relationship Id="rId12" Type="http://schemas.openxmlformats.org/officeDocument/2006/relationships/image" Target="../media/image690.png"/><Relationship Id="rId25" Type="http://schemas.openxmlformats.org/officeDocument/2006/relationships/image" Target="../media/image16.png"/><Relationship Id="rId20" Type="http://schemas.openxmlformats.org/officeDocument/2006/relationships/image" Target="../media/image732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0.png"/><Relationship Id="rId24" Type="http://schemas.microsoft.com/office/2017/06/relationships/model3d" Target="../media/model3d1.glb"/><Relationship Id="rId23" Type="http://schemas.openxmlformats.org/officeDocument/2006/relationships/image" Target="../media/image76.png"/><Relationship Id="rId28" Type="http://schemas.openxmlformats.org/officeDocument/2006/relationships/image" Target="../media/image79.png"/><Relationship Id="rId10" Type="http://schemas.openxmlformats.org/officeDocument/2006/relationships/image" Target="../media/image670.png"/><Relationship Id="rId19" Type="http://schemas.openxmlformats.org/officeDocument/2006/relationships/image" Target="../media/image720.png"/><Relationship Id="rId9" Type="http://schemas.openxmlformats.org/officeDocument/2006/relationships/image" Target="../media/image661.png"/><Relationship Id="rId14" Type="http://schemas.openxmlformats.org/officeDocument/2006/relationships/image" Target="../media/image73.png"/><Relationship Id="rId22" Type="http://schemas.openxmlformats.org/officeDocument/2006/relationships/image" Target="../media/image75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2.png"/><Relationship Id="rId3" Type="http://schemas.openxmlformats.org/officeDocument/2006/relationships/image" Target="../media/image762.png"/><Relationship Id="rId7" Type="http://schemas.openxmlformats.org/officeDocument/2006/relationships/image" Target="../media/image792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2.png"/><Relationship Id="rId5" Type="http://schemas.openxmlformats.org/officeDocument/2006/relationships/image" Target="../media/image731.png"/><Relationship Id="rId10" Type="http://schemas.openxmlformats.org/officeDocument/2006/relationships/image" Target="../media/image821.png"/><Relationship Id="rId4" Type="http://schemas.openxmlformats.org/officeDocument/2006/relationships/image" Target="../media/image772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3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16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microsoft.com/office/2017/06/relationships/model3d" Target="../media/model3d1.glb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530.png"/><Relationship Id="rId7" Type="http://schemas.openxmlformats.org/officeDocument/2006/relationships/image" Target="../media/image550.png"/><Relationship Id="rId12" Type="http://schemas.openxmlformats.org/officeDocument/2006/relationships/image" Target="../media/image992.png"/><Relationship Id="rId17" Type="http://schemas.openxmlformats.org/officeDocument/2006/relationships/image" Target="../media/image104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590.png"/><Relationship Id="rId5" Type="http://schemas.microsoft.com/office/2017/06/relationships/model3d" Target="../media/model3d1.glb"/><Relationship Id="rId15" Type="http://schemas.openxmlformats.org/officeDocument/2006/relationships/image" Target="../media/image102.png"/><Relationship Id="rId10" Type="http://schemas.openxmlformats.org/officeDocument/2006/relationships/image" Target="../media/image580.png"/><Relationship Id="rId19" Type="http://schemas.openxmlformats.org/officeDocument/2006/relationships/image" Target="../media/image106.png"/><Relationship Id="rId4" Type="http://schemas.openxmlformats.org/officeDocument/2006/relationships/image" Target="../media/image540.png"/><Relationship Id="rId9" Type="http://schemas.openxmlformats.org/officeDocument/2006/relationships/image" Target="../media/image570.png"/><Relationship Id="rId1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108.png"/><Relationship Id="rId18" Type="http://schemas.openxmlformats.org/officeDocument/2006/relationships/image" Target="../media/image1041.png"/><Relationship Id="rId3" Type="http://schemas.openxmlformats.org/officeDocument/2006/relationships/image" Target="../media/image530.png"/><Relationship Id="rId21" Type="http://schemas.openxmlformats.org/officeDocument/2006/relationships/image" Target="../media/image114.png"/><Relationship Id="rId7" Type="http://schemas.openxmlformats.org/officeDocument/2006/relationships/image" Target="../media/image550.png"/><Relationship Id="rId12" Type="http://schemas.openxmlformats.org/officeDocument/2006/relationships/image" Target="../media/image107.png"/><Relationship Id="rId17" Type="http://schemas.openxmlformats.org/officeDocument/2006/relationships/image" Target="../media/image103.png"/><Relationship Id="rId16" Type="http://schemas.openxmlformats.org/officeDocument/2006/relationships/image" Target="../media/image11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590.png"/><Relationship Id="rId5" Type="http://schemas.microsoft.com/office/2017/06/relationships/model3d" Target="../media/model3d1.glb"/><Relationship Id="rId15" Type="http://schemas.openxmlformats.org/officeDocument/2006/relationships/image" Target="../media/image110.png"/><Relationship Id="rId10" Type="http://schemas.openxmlformats.org/officeDocument/2006/relationships/image" Target="../media/image580.png"/><Relationship Id="rId19" Type="http://schemas.openxmlformats.org/officeDocument/2006/relationships/image" Target="../media/image112.png"/><Relationship Id="rId4" Type="http://schemas.openxmlformats.org/officeDocument/2006/relationships/image" Target="../media/image540.png"/><Relationship Id="rId9" Type="http://schemas.openxmlformats.org/officeDocument/2006/relationships/image" Target="../media/image570.png"/><Relationship Id="rId14" Type="http://schemas.openxmlformats.org/officeDocument/2006/relationships/image" Target="../media/image109.png"/><Relationship Id="rId22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920.png"/><Relationship Id="rId7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930.png"/><Relationship Id="rId9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7/06/relationships/model3d" Target="../media/model3d1.glb"/><Relationship Id="rId7" Type="http://schemas.openxmlformats.org/officeDocument/2006/relationships/image" Target="../media/image161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20.png"/><Relationship Id="rId5" Type="http://schemas.openxmlformats.org/officeDocument/2006/relationships/image" Target="../media/image141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Відсікання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4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023D-0FF1-3C22-57A0-9B95FE46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Відсікання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B5548-0DE0-3055-93A1-460489C13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478483" cy="435133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Коли ми відсікаємо, ми хочемо вирізати трикутник так щоби ми тільки малювали ці частини, які видно з нашої точки зору </a:t>
            </a:r>
          </a:p>
          <a:p>
            <a:r>
              <a:rPr lang="uk-UA" dirty="0">
                <a:latin typeface="YouTube Sans"/>
              </a:rPr>
              <a:t>Часами тільки мусимо скоротити трикутник</a:t>
            </a:r>
          </a:p>
          <a:p>
            <a:r>
              <a:rPr lang="uk-UA" dirty="0">
                <a:latin typeface="YouTube Sans"/>
              </a:rPr>
              <a:t>В інших випадках, мусимо розділити трикутник на кілька менших частин, які покривають його площу</a:t>
            </a:r>
          </a:p>
          <a:p>
            <a:endParaRPr lang="en-US" dirty="0">
              <a:latin typeface="YouTube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mera">
                <a:extLst>
                  <a:ext uri="{FF2B5EF4-FFF2-40B4-BE49-F238E27FC236}">
                    <a16:creationId xmlns:a16="http://schemas.microsoft.com/office/drawing/2014/main" id="{37627727-3F31-B82D-CDFE-B8C961FC7D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7550072" y="3969309"/>
              <a:ext cx="575280" cy="909684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75280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mera">
                <a:extLst>
                  <a:ext uri="{FF2B5EF4-FFF2-40B4-BE49-F238E27FC236}">
                    <a16:creationId xmlns:a16="http://schemas.microsoft.com/office/drawing/2014/main" id="{37627727-3F31-B82D-CDFE-B8C961FC7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7550072" y="3969309"/>
                <a:ext cx="575280" cy="909684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3CF9B2-E267-044E-D8C0-8EF6CC03E918}"/>
              </a:ext>
            </a:extLst>
          </p:cNvPr>
          <p:cNvCxnSpPr>
            <a:cxnSpLocks/>
          </p:cNvCxnSpPr>
          <p:nvPr/>
        </p:nvCxnSpPr>
        <p:spPr>
          <a:xfrm flipV="1">
            <a:off x="7920842" y="2149434"/>
            <a:ext cx="1383475" cy="20425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5CE651-A5B0-0957-06E3-662B9C972BC9}"/>
              </a:ext>
            </a:extLst>
          </p:cNvPr>
          <p:cNvCxnSpPr>
            <a:cxnSpLocks/>
          </p:cNvCxnSpPr>
          <p:nvPr/>
        </p:nvCxnSpPr>
        <p:spPr>
          <a:xfrm flipH="1" flipV="1">
            <a:off x="6323610" y="2149434"/>
            <a:ext cx="1341912" cy="20425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0DB3A7A-CCC6-B2BF-2567-350249DD3771}"/>
              </a:ext>
            </a:extLst>
          </p:cNvPr>
          <p:cNvSpPr/>
          <p:nvPr/>
        </p:nvSpPr>
        <p:spPr>
          <a:xfrm rot="17107179">
            <a:off x="8426489" y="1755930"/>
            <a:ext cx="643960" cy="1343793"/>
          </a:xfrm>
          <a:prstGeom prst="triangle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440042-41F9-9B0F-357C-20F11C56D059}"/>
              </a:ext>
            </a:extLst>
          </p:cNvPr>
          <p:cNvSpPr/>
          <p:nvPr/>
        </p:nvSpPr>
        <p:spPr>
          <a:xfrm>
            <a:off x="9247909" y="2854539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27FB86-6231-A930-BBAD-36A7CAB71463}"/>
              </a:ext>
            </a:extLst>
          </p:cNvPr>
          <p:cNvSpPr/>
          <p:nvPr/>
        </p:nvSpPr>
        <p:spPr>
          <a:xfrm>
            <a:off x="9427655" y="2256310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5E5A50-D6C1-FDB6-EBB3-86CD6F567FD7}"/>
              </a:ext>
            </a:extLst>
          </p:cNvPr>
          <p:cNvSpPr/>
          <p:nvPr/>
        </p:nvSpPr>
        <p:spPr>
          <a:xfrm>
            <a:off x="8110847" y="2256312"/>
            <a:ext cx="1098467" cy="451262"/>
          </a:xfrm>
          <a:custGeom>
            <a:avLst/>
            <a:gdLst>
              <a:gd name="connsiteX0" fmla="*/ 1098467 w 1098467"/>
              <a:gd name="connsiteY0" fmla="*/ 23750 h 451262"/>
              <a:gd name="connsiteX1" fmla="*/ 819397 w 1098467"/>
              <a:gd name="connsiteY1" fmla="*/ 451262 h 451262"/>
              <a:gd name="connsiteX2" fmla="*/ 0 w 1098467"/>
              <a:gd name="connsiteY2" fmla="*/ 0 h 451262"/>
              <a:gd name="connsiteX3" fmla="*/ 1098467 w 1098467"/>
              <a:gd name="connsiteY3" fmla="*/ 23750 h 45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467" h="451262">
                <a:moveTo>
                  <a:pt x="1098467" y="23750"/>
                </a:moveTo>
                <a:lnTo>
                  <a:pt x="819397" y="451262"/>
                </a:lnTo>
                <a:lnTo>
                  <a:pt x="0" y="0"/>
                </a:lnTo>
                <a:lnTo>
                  <a:pt x="1098467" y="23750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B9CCA1-DD52-6FF4-9155-93C2F650594A}"/>
              </a:ext>
            </a:extLst>
          </p:cNvPr>
          <p:cNvSpPr/>
          <p:nvPr/>
        </p:nvSpPr>
        <p:spPr>
          <a:xfrm>
            <a:off x="8054439" y="2196936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AF93F5-8E53-FCAE-E252-97B6CD48B5E1}"/>
              </a:ext>
            </a:extLst>
          </p:cNvPr>
          <p:cNvSpPr/>
          <p:nvPr/>
        </p:nvSpPr>
        <p:spPr>
          <a:xfrm>
            <a:off x="9163297" y="2215985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4575BE-4C00-D914-FF49-C726763E07DE}"/>
              </a:ext>
            </a:extLst>
          </p:cNvPr>
          <p:cNvSpPr/>
          <p:nvPr/>
        </p:nvSpPr>
        <p:spPr>
          <a:xfrm>
            <a:off x="8870372" y="2648197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277AE2-89C6-6483-C59E-21AAA03E18E1}"/>
              </a:ext>
            </a:extLst>
          </p:cNvPr>
          <p:cNvCxnSpPr>
            <a:cxnSpLocks/>
          </p:cNvCxnSpPr>
          <p:nvPr/>
        </p:nvCxnSpPr>
        <p:spPr>
          <a:xfrm flipH="1" flipV="1">
            <a:off x="6396095" y="3414779"/>
            <a:ext cx="2761261" cy="142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A6FDCBE-D6CE-65C4-92B3-48218E3BD1CF}"/>
              </a:ext>
            </a:extLst>
          </p:cNvPr>
          <p:cNvSpPr/>
          <p:nvPr/>
        </p:nvSpPr>
        <p:spPr>
          <a:xfrm rot="2813669">
            <a:off x="7026169" y="2541319"/>
            <a:ext cx="866899" cy="1463149"/>
          </a:xfrm>
          <a:prstGeom prst="triangle">
            <a:avLst/>
          </a:prstGeom>
          <a:solidFill>
            <a:srgbClr val="0070C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247C46-E06A-1246-DDCC-F14FD9ABA1EC}"/>
              </a:ext>
            </a:extLst>
          </p:cNvPr>
          <p:cNvSpPr/>
          <p:nvPr/>
        </p:nvSpPr>
        <p:spPr>
          <a:xfrm>
            <a:off x="7164209" y="4015649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1AE172-F4F6-8E42-A160-8259E1709113}"/>
              </a:ext>
            </a:extLst>
          </p:cNvPr>
          <p:cNvSpPr/>
          <p:nvPr/>
        </p:nvSpPr>
        <p:spPr>
          <a:xfrm>
            <a:off x="6579917" y="3411324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AABAA9-5E2C-86B9-1DC1-43644AA80B1B}"/>
              </a:ext>
            </a:extLst>
          </p:cNvPr>
          <p:cNvSpPr/>
          <p:nvPr/>
        </p:nvSpPr>
        <p:spPr>
          <a:xfrm>
            <a:off x="6703621" y="2784764"/>
            <a:ext cx="1282535" cy="641267"/>
          </a:xfrm>
          <a:custGeom>
            <a:avLst/>
            <a:gdLst>
              <a:gd name="connsiteX0" fmla="*/ 1282535 w 1282535"/>
              <a:gd name="connsiteY0" fmla="*/ 0 h 641267"/>
              <a:gd name="connsiteX1" fmla="*/ 908462 w 1282535"/>
              <a:gd name="connsiteY1" fmla="*/ 641267 h 641267"/>
              <a:gd name="connsiteX2" fmla="*/ 0 w 1282535"/>
              <a:gd name="connsiteY2" fmla="*/ 629392 h 641267"/>
              <a:gd name="connsiteX3" fmla="*/ 1282535 w 1282535"/>
              <a:gd name="connsiteY3" fmla="*/ 0 h 64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535" h="641267">
                <a:moveTo>
                  <a:pt x="1282535" y="0"/>
                </a:moveTo>
                <a:lnTo>
                  <a:pt x="908462" y="641267"/>
                </a:lnTo>
                <a:lnTo>
                  <a:pt x="0" y="629392"/>
                </a:lnTo>
                <a:lnTo>
                  <a:pt x="1282535" y="0"/>
                </a:lnTo>
                <a:close/>
              </a:path>
            </a:pathLst>
          </a:custGeom>
          <a:solidFill>
            <a:srgbClr val="7030A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24CBE0E-6077-270C-99CF-A732A540EEB6}"/>
              </a:ext>
            </a:extLst>
          </p:cNvPr>
          <p:cNvSpPr/>
          <p:nvPr/>
        </p:nvSpPr>
        <p:spPr>
          <a:xfrm>
            <a:off x="6641586" y="3351947"/>
            <a:ext cx="112816" cy="1187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8C8AA21-6BC8-D527-A6CB-BADBA84A9F18}"/>
              </a:ext>
            </a:extLst>
          </p:cNvPr>
          <p:cNvSpPr/>
          <p:nvPr/>
        </p:nvSpPr>
        <p:spPr>
          <a:xfrm>
            <a:off x="7036130" y="2784764"/>
            <a:ext cx="950026" cy="653142"/>
          </a:xfrm>
          <a:custGeom>
            <a:avLst/>
            <a:gdLst>
              <a:gd name="connsiteX0" fmla="*/ 0 w 950026"/>
              <a:gd name="connsiteY0" fmla="*/ 457200 h 653142"/>
              <a:gd name="connsiteX1" fmla="*/ 124691 w 950026"/>
              <a:gd name="connsiteY1" fmla="*/ 653142 h 653142"/>
              <a:gd name="connsiteX2" fmla="*/ 950026 w 950026"/>
              <a:gd name="connsiteY2" fmla="*/ 0 h 653142"/>
              <a:gd name="connsiteX3" fmla="*/ 0 w 950026"/>
              <a:gd name="connsiteY3" fmla="*/ 457200 h 65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026" h="653142">
                <a:moveTo>
                  <a:pt x="0" y="457200"/>
                </a:moveTo>
                <a:lnTo>
                  <a:pt x="124691" y="653142"/>
                </a:lnTo>
                <a:lnTo>
                  <a:pt x="950026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9030D69-6CF0-ABF9-4770-78DD66BF511F}"/>
              </a:ext>
            </a:extLst>
          </p:cNvPr>
          <p:cNvSpPr/>
          <p:nvPr/>
        </p:nvSpPr>
        <p:spPr>
          <a:xfrm>
            <a:off x="7172696" y="2790701"/>
            <a:ext cx="819398" cy="635330"/>
          </a:xfrm>
          <a:custGeom>
            <a:avLst/>
            <a:gdLst>
              <a:gd name="connsiteX0" fmla="*/ 819398 w 819398"/>
              <a:gd name="connsiteY0" fmla="*/ 0 h 635330"/>
              <a:gd name="connsiteX1" fmla="*/ 439387 w 819398"/>
              <a:gd name="connsiteY1" fmla="*/ 635330 h 635330"/>
              <a:gd name="connsiteX2" fmla="*/ 0 w 819398"/>
              <a:gd name="connsiteY2" fmla="*/ 635330 h 635330"/>
              <a:gd name="connsiteX3" fmla="*/ 819398 w 819398"/>
              <a:gd name="connsiteY3" fmla="*/ 0 h 6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398" h="635330">
                <a:moveTo>
                  <a:pt x="819398" y="0"/>
                </a:moveTo>
                <a:lnTo>
                  <a:pt x="439387" y="635330"/>
                </a:lnTo>
                <a:lnTo>
                  <a:pt x="0" y="635330"/>
                </a:lnTo>
                <a:lnTo>
                  <a:pt x="819398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2449FA-B81A-4EB8-9EDC-07B8F02CCA02}"/>
              </a:ext>
            </a:extLst>
          </p:cNvPr>
          <p:cNvSpPr/>
          <p:nvPr/>
        </p:nvSpPr>
        <p:spPr>
          <a:xfrm>
            <a:off x="7923112" y="2719033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0BF1CC5-B34F-9C36-4D6D-AE1E0DB3E928}"/>
              </a:ext>
            </a:extLst>
          </p:cNvPr>
          <p:cNvSpPr/>
          <p:nvPr/>
        </p:nvSpPr>
        <p:spPr>
          <a:xfrm>
            <a:off x="7558150" y="3358637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3C0B1E-D9E3-7A5E-B787-CDE5DC1F17BA}"/>
              </a:ext>
            </a:extLst>
          </p:cNvPr>
          <p:cNvSpPr/>
          <p:nvPr/>
        </p:nvSpPr>
        <p:spPr>
          <a:xfrm>
            <a:off x="7124115" y="3366654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B32B8C-E0AD-5B28-B818-96639656CAA5}"/>
              </a:ext>
            </a:extLst>
          </p:cNvPr>
          <p:cNvSpPr/>
          <p:nvPr/>
        </p:nvSpPr>
        <p:spPr>
          <a:xfrm>
            <a:off x="6985500" y="3175007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2069AA-13C8-E217-0989-4182294A0937}"/>
              </a:ext>
            </a:extLst>
          </p:cNvPr>
          <p:cNvSpPr/>
          <p:nvPr/>
        </p:nvSpPr>
        <p:spPr>
          <a:xfrm>
            <a:off x="7915398" y="1941737"/>
            <a:ext cx="2042062" cy="104146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386525-A1B7-B725-14A4-E561868B0620}"/>
              </a:ext>
            </a:extLst>
          </p:cNvPr>
          <p:cNvSpPr txBox="1"/>
          <p:nvPr/>
        </p:nvSpPr>
        <p:spPr>
          <a:xfrm>
            <a:off x="8419604" y="587829"/>
            <a:ext cx="2205133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Тут досить скоротити нашого трикутника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1A358B3-18A0-634E-F811-7125675B6FDC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9427655" y="1511159"/>
            <a:ext cx="94516" cy="49577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C4A66CA2-3CD5-716F-5643-082DE830592E}"/>
              </a:ext>
            </a:extLst>
          </p:cNvPr>
          <p:cNvSpPr/>
          <p:nvPr/>
        </p:nvSpPr>
        <p:spPr>
          <a:xfrm>
            <a:off x="6396095" y="2549643"/>
            <a:ext cx="2042062" cy="178317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1DC932-832A-8FA4-BBA6-2EBAEE58FD69}"/>
              </a:ext>
            </a:extLst>
          </p:cNvPr>
          <p:cNvSpPr txBox="1"/>
          <p:nvPr/>
        </p:nvSpPr>
        <p:spPr>
          <a:xfrm>
            <a:off x="5422388" y="4795032"/>
            <a:ext cx="2429089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Тут нам потрібно розбити трикутник на менші трикутники та малювати їх окремо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426B8FE-35B7-04F0-B338-968B122A6A77}"/>
              </a:ext>
            </a:extLst>
          </p:cNvPr>
          <p:cNvCxnSpPr>
            <a:cxnSpLocks/>
            <a:stCxn id="53" idx="0"/>
            <a:endCxn id="52" idx="3"/>
          </p:cNvCxnSpPr>
          <p:nvPr/>
        </p:nvCxnSpPr>
        <p:spPr>
          <a:xfrm flipV="1">
            <a:off x="6636933" y="4071676"/>
            <a:ext cx="58215" cy="7233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25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6" grpId="1" animBg="1"/>
      <p:bldP spid="26" grpId="2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8" grpId="0" animBg="1"/>
      <p:bldP spid="49" grpId="0" animBg="1"/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ACCE-A57C-35E5-3FC9-AE7185AD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Алгоритм Відсікання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53E8D-9AAC-2B21-F1C7-138A11F23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4743671" cy="4430414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Як нам відсікати трикутник який перетинає більше як одну площину піраміди зору</a:t>
            </a:r>
            <a:r>
              <a:rPr lang="en-US" dirty="0">
                <a:latin typeface="YouTube Sans"/>
              </a:rPr>
              <a:t>?</a:t>
            </a:r>
            <a:endParaRPr lang="uk-UA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можемо перше відсікати трикутник з одною площиною</a:t>
            </a:r>
          </a:p>
          <a:p>
            <a:r>
              <a:rPr lang="uk-UA" dirty="0">
                <a:latin typeface="YouTube Sans"/>
              </a:rPr>
              <a:t>Тоді, результат відсікання можна відсікати з наступною</a:t>
            </a:r>
          </a:p>
          <a:p>
            <a:pPr lvl="1"/>
            <a:r>
              <a:rPr lang="uk-UA" dirty="0">
                <a:latin typeface="YouTube Sans"/>
              </a:rPr>
              <a:t>І так далі аж поки ми не перевірили з кожною площиною</a:t>
            </a:r>
          </a:p>
          <a:p>
            <a:r>
              <a:rPr lang="uk-UA" dirty="0">
                <a:latin typeface="YouTube Sans"/>
              </a:rPr>
              <a:t>Нам треба отримати алгоритм відсікання трикутника з одною площиною, і будемо могли відсікати з цілою пірамідою зору!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 descr="Camera">
                <a:extLst>
                  <a:ext uri="{FF2B5EF4-FFF2-40B4-BE49-F238E27FC236}">
                    <a16:creationId xmlns:a16="http://schemas.microsoft.com/office/drawing/2014/main" id="{5E1E6FA7-E747-C11C-A8C3-C47149AF57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655868"/>
                  </p:ext>
                </p:extLst>
              </p:nvPr>
            </p:nvGraphicFramePr>
            <p:xfrm rot="16200000">
              <a:off x="8724043" y="3856373"/>
              <a:ext cx="575280" cy="909684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75280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 descr="Camera">
                <a:extLst>
                  <a:ext uri="{FF2B5EF4-FFF2-40B4-BE49-F238E27FC236}">
                    <a16:creationId xmlns:a16="http://schemas.microsoft.com/office/drawing/2014/main" id="{5E1E6FA7-E747-C11C-A8C3-C47149AF57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8724043" y="3856373"/>
                <a:ext cx="575280" cy="909684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F1B2D1-C273-B3DA-B2E6-E5279BA19E8E}"/>
              </a:ext>
            </a:extLst>
          </p:cNvPr>
          <p:cNvCxnSpPr>
            <a:cxnSpLocks/>
          </p:cNvCxnSpPr>
          <p:nvPr/>
        </p:nvCxnSpPr>
        <p:spPr>
          <a:xfrm flipV="1">
            <a:off x="9094813" y="2036498"/>
            <a:ext cx="1383475" cy="20425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EAF9F1-0110-14B3-0BEA-456C5FA95974}"/>
              </a:ext>
            </a:extLst>
          </p:cNvPr>
          <p:cNvCxnSpPr>
            <a:cxnSpLocks/>
          </p:cNvCxnSpPr>
          <p:nvPr/>
        </p:nvCxnSpPr>
        <p:spPr>
          <a:xfrm flipH="1" flipV="1">
            <a:off x="7497581" y="2036498"/>
            <a:ext cx="1341912" cy="20425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2762EF-3AA4-BEFA-534C-904AEAEE66C0}"/>
              </a:ext>
            </a:extLst>
          </p:cNvPr>
          <p:cNvSpPr/>
          <p:nvPr/>
        </p:nvSpPr>
        <p:spPr>
          <a:xfrm>
            <a:off x="8258741" y="2440410"/>
            <a:ext cx="1950294" cy="1144599"/>
          </a:xfrm>
          <a:custGeom>
            <a:avLst/>
            <a:gdLst>
              <a:gd name="connsiteX0" fmla="*/ 1950294 w 1950294"/>
              <a:gd name="connsiteY0" fmla="*/ 0 h 1144599"/>
              <a:gd name="connsiteX1" fmla="*/ 1163782 w 1950294"/>
              <a:gd name="connsiteY1" fmla="*/ 1144599 h 1144599"/>
              <a:gd name="connsiteX2" fmla="*/ 0 w 1950294"/>
              <a:gd name="connsiteY2" fmla="*/ 741751 h 1144599"/>
              <a:gd name="connsiteX3" fmla="*/ 1950294 w 1950294"/>
              <a:gd name="connsiteY3" fmla="*/ 0 h 114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0294" h="1144599">
                <a:moveTo>
                  <a:pt x="1950294" y="0"/>
                </a:moveTo>
                <a:lnTo>
                  <a:pt x="1163782" y="1144599"/>
                </a:lnTo>
                <a:lnTo>
                  <a:pt x="0" y="741751"/>
                </a:lnTo>
                <a:lnTo>
                  <a:pt x="1950294" y="0"/>
                </a:lnTo>
                <a:close/>
              </a:path>
            </a:pathLst>
          </a:cu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23612CC-8F3B-D79E-58F2-EFE5085DA39C}"/>
              </a:ext>
            </a:extLst>
          </p:cNvPr>
          <p:cNvSpPr/>
          <p:nvPr/>
        </p:nvSpPr>
        <p:spPr>
          <a:xfrm>
            <a:off x="8252347" y="3175767"/>
            <a:ext cx="1163782" cy="402847"/>
          </a:xfrm>
          <a:custGeom>
            <a:avLst/>
            <a:gdLst>
              <a:gd name="connsiteX0" fmla="*/ 1163782 w 1163782"/>
              <a:gd name="connsiteY0" fmla="*/ 402847 h 402847"/>
              <a:gd name="connsiteX1" fmla="*/ 0 w 1163782"/>
              <a:gd name="connsiteY1" fmla="*/ 0 h 402847"/>
              <a:gd name="connsiteX2" fmla="*/ 217410 w 1163782"/>
              <a:gd name="connsiteY2" fmla="*/ 306931 h 402847"/>
              <a:gd name="connsiteX3" fmla="*/ 1163782 w 1163782"/>
              <a:gd name="connsiteY3" fmla="*/ 402847 h 40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3782" h="402847">
                <a:moveTo>
                  <a:pt x="1163782" y="402847"/>
                </a:moveTo>
                <a:lnTo>
                  <a:pt x="0" y="0"/>
                </a:lnTo>
                <a:lnTo>
                  <a:pt x="217410" y="306931"/>
                </a:lnTo>
                <a:lnTo>
                  <a:pt x="1163782" y="402847"/>
                </a:lnTo>
                <a:close/>
              </a:path>
            </a:pathLst>
          </a:cu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B45C1C0-49C5-6479-69C2-0819CBD89458}"/>
              </a:ext>
            </a:extLst>
          </p:cNvPr>
          <p:cNvSpPr/>
          <p:nvPr/>
        </p:nvSpPr>
        <p:spPr>
          <a:xfrm>
            <a:off x="7635584" y="2354262"/>
            <a:ext cx="2825791" cy="1315557"/>
          </a:xfrm>
          <a:custGeom>
            <a:avLst/>
            <a:gdLst>
              <a:gd name="connsiteX0" fmla="*/ 2825791 w 2825791"/>
              <a:gd name="connsiteY0" fmla="*/ 0 h 1315557"/>
              <a:gd name="connsiteX1" fmla="*/ 0 w 2825791"/>
              <a:gd name="connsiteY1" fmla="*/ 1050086 h 1315557"/>
              <a:gd name="connsiteX2" fmla="*/ 2607515 w 2825791"/>
              <a:gd name="connsiteY2" fmla="*/ 1315557 h 1315557"/>
              <a:gd name="connsiteX3" fmla="*/ 2825791 w 2825791"/>
              <a:gd name="connsiteY3" fmla="*/ 0 h 131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791" h="1315557">
                <a:moveTo>
                  <a:pt x="2825791" y="0"/>
                </a:moveTo>
                <a:lnTo>
                  <a:pt x="0" y="1050086"/>
                </a:lnTo>
                <a:lnTo>
                  <a:pt x="2607515" y="1315557"/>
                </a:lnTo>
                <a:lnTo>
                  <a:pt x="2825791" y="0"/>
                </a:lnTo>
                <a:close/>
              </a:path>
            </a:pathLst>
          </a:custGeom>
          <a:solidFill>
            <a:srgbClr val="7030A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E3C5EA2-F83F-D234-F989-044EC1D82B14}"/>
              </a:ext>
            </a:extLst>
          </p:cNvPr>
          <p:cNvCxnSpPr>
            <a:cxnSpLocks/>
          </p:cNvCxnSpPr>
          <p:nvPr/>
        </p:nvCxnSpPr>
        <p:spPr>
          <a:xfrm flipH="1" flipV="1">
            <a:off x="7570066" y="3301843"/>
            <a:ext cx="2761261" cy="142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16114C33-53BA-7981-770F-A71C913581BA}"/>
              </a:ext>
            </a:extLst>
          </p:cNvPr>
          <p:cNvSpPr/>
          <p:nvPr/>
        </p:nvSpPr>
        <p:spPr>
          <a:xfrm>
            <a:off x="10164689" y="3629946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B8A5D4-02E0-CB56-64D2-A5F2F79015B3}"/>
              </a:ext>
            </a:extLst>
          </p:cNvPr>
          <p:cNvSpPr/>
          <p:nvPr/>
        </p:nvSpPr>
        <p:spPr>
          <a:xfrm>
            <a:off x="10413424" y="2294885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B6812F4-22E2-2B2F-06A2-0A494D7688C9}"/>
              </a:ext>
            </a:extLst>
          </p:cNvPr>
          <p:cNvSpPr/>
          <p:nvPr/>
        </p:nvSpPr>
        <p:spPr>
          <a:xfrm>
            <a:off x="7643428" y="2460454"/>
            <a:ext cx="2557763" cy="1125415"/>
          </a:xfrm>
          <a:custGeom>
            <a:avLst/>
            <a:gdLst>
              <a:gd name="connsiteX0" fmla="*/ 1790434 w 2557763"/>
              <a:gd name="connsiteY0" fmla="*/ 1125415 h 1125415"/>
              <a:gd name="connsiteX1" fmla="*/ 2557763 w 2557763"/>
              <a:gd name="connsiteY1" fmla="*/ 0 h 1125415"/>
              <a:gd name="connsiteX2" fmla="*/ 0 w 2557763"/>
              <a:gd name="connsiteY2" fmla="*/ 946372 h 1125415"/>
              <a:gd name="connsiteX3" fmla="*/ 1790434 w 2557763"/>
              <a:gd name="connsiteY3" fmla="*/ 1125415 h 112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763" h="1125415">
                <a:moveTo>
                  <a:pt x="1790434" y="1125415"/>
                </a:moveTo>
                <a:lnTo>
                  <a:pt x="2557763" y="0"/>
                </a:lnTo>
                <a:lnTo>
                  <a:pt x="0" y="946372"/>
                </a:lnTo>
                <a:lnTo>
                  <a:pt x="1790434" y="1125415"/>
                </a:lnTo>
                <a:close/>
              </a:path>
            </a:pathLst>
          </a:custGeom>
          <a:solidFill>
            <a:srgbClr val="0070C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014B406-3099-40FB-6186-2C00FCC3EF2A}"/>
              </a:ext>
            </a:extLst>
          </p:cNvPr>
          <p:cNvSpPr/>
          <p:nvPr/>
        </p:nvSpPr>
        <p:spPr>
          <a:xfrm>
            <a:off x="7579176" y="3343420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356A8FC-2E5B-AE23-F3D2-757733A50885}"/>
              </a:ext>
            </a:extLst>
          </p:cNvPr>
          <p:cNvSpPr/>
          <p:nvPr/>
        </p:nvSpPr>
        <p:spPr>
          <a:xfrm>
            <a:off x="8244195" y="3157968"/>
            <a:ext cx="370876" cy="140677"/>
          </a:xfrm>
          <a:custGeom>
            <a:avLst/>
            <a:gdLst>
              <a:gd name="connsiteX0" fmla="*/ 95916 w 370876"/>
              <a:gd name="connsiteY0" fmla="*/ 140677 h 140677"/>
              <a:gd name="connsiteX1" fmla="*/ 370876 w 370876"/>
              <a:gd name="connsiteY1" fmla="*/ 140677 h 140677"/>
              <a:gd name="connsiteX2" fmla="*/ 0 w 370876"/>
              <a:gd name="connsiteY2" fmla="*/ 0 h 140677"/>
              <a:gd name="connsiteX3" fmla="*/ 95916 w 370876"/>
              <a:gd name="connsiteY3" fmla="*/ 140677 h 14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876" h="140677">
                <a:moveTo>
                  <a:pt x="95916" y="140677"/>
                </a:moveTo>
                <a:lnTo>
                  <a:pt x="370876" y="140677"/>
                </a:lnTo>
                <a:lnTo>
                  <a:pt x="0" y="0"/>
                </a:lnTo>
                <a:lnTo>
                  <a:pt x="95916" y="140677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B8E8C7A-685F-78F2-D8A2-5697D1404D38}"/>
              </a:ext>
            </a:extLst>
          </p:cNvPr>
          <p:cNvSpPr/>
          <p:nvPr/>
        </p:nvSpPr>
        <p:spPr>
          <a:xfrm>
            <a:off x="8263948" y="2452626"/>
            <a:ext cx="1963082" cy="850456"/>
          </a:xfrm>
          <a:custGeom>
            <a:avLst/>
            <a:gdLst>
              <a:gd name="connsiteX0" fmla="*/ 0 w 1963082"/>
              <a:gd name="connsiteY0" fmla="*/ 709779 h 850456"/>
              <a:gd name="connsiteX1" fmla="*/ 364481 w 1963082"/>
              <a:gd name="connsiteY1" fmla="*/ 850456 h 850456"/>
              <a:gd name="connsiteX2" fmla="*/ 1963082 w 1963082"/>
              <a:gd name="connsiteY2" fmla="*/ 0 h 850456"/>
              <a:gd name="connsiteX3" fmla="*/ 0 w 1963082"/>
              <a:gd name="connsiteY3" fmla="*/ 709779 h 85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3082" h="850456">
                <a:moveTo>
                  <a:pt x="0" y="709779"/>
                </a:moveTo>
                <a:lnTo>
                  <a:pt x="364481" y="850456"/>
                </a:lnTo>
                <a:lnTo>
                  <a:pt x="1963082" y="0"/>
                </a:lnTo>
                <a:lnTo>
                  <a:pt x="0" y="709779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9A9EEC4-3539-A914-D73E-EBFD30AF9FD2}"/>
              </a:ext>
            </a:extLst>
          </p:cNvPr>
          <p:cNvSpPr/>
          <p:nvPr/>
        </p:nvSpPr>
        <p:spPr>
          <a:xfrm>
            <a:off x="8634823" y="2446231"/>
            <a:ext cx="1585813" cy="856851"/>
          </a:xfrm>
          <a:custGeom>
            <a:avLst/>
            <a:gdLst>
              <a:gd name="connsiteX0" fmla="*/ 0 w 1585813"/>
              <a:gd name="connsiteY0" fmla="*/ 850456 h 856851"/>
              <a:gd name="connsiteX1" fmla="*/ 997528 w 1585813"/>
              <a:gd name="connsiteY1" fmla="*/ 856851 h 856851"/>
              <a:gd name="connsiteX2" fmla="*/ 1585813 w 1585813"/>
              <a:gd name="connsiteY2" fmla="*/ 0 h 856851"/>
              <a:gd name="connsiteX3" fmla="*/ 0 w 1585813"/>
              <a:gd name="connsiteY3" fmla="*/ 850456 h 85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5813" h="856851">
                <a:moveTo>
                  <a:pt x="0" y="850456"/>
                </a:moveTo>
                <a:lnTo>
                  <a:pt x="997528" y="856851"/>
                </a:lnTo>
                <a:lnTo>
                  <a:pt x="1585813" y="0"/>
                </a:lnTo>
                <a:lnTo>
                  <a:pt x="0" y="850456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F462435-1BFE-EABB-76A5-317056DA2AD3}"/>
              </a:ext>
            </a:extLst>
          </p:cNvPr>
          <p:cNvSpPr/>
          <p:nvPr/>
        </p:nvSpPr>
        <p:spPr>
          <a:xfrm>
            <a:off x="10144721" y="2392274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2C90EBB-37DD-B8E6-E71B-B4C4A1EFD704}"/>
              </a:ext>
            </a:extLst>
          </p:cNvPr>
          <p:cNvSpPr/>
          <p:nvPr/>
        </p:nvSpPr>
        <p:spPr>
          <a:xfrm>
            <a:off x="8279058" y="3242034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05CC000-DDB6-808D-21EF-3ED6B1E44829}"/>
              </a:ext>
            </a:extLst>
          </p:cNvPr>
          <p:cNvSpPr/>
          <p:nvPr/>
        </p:nvSpPr>
        <p:spPr>
          <a:xfrm>
            <a:off x="9353709" y="3531022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D343190-D4E7-D731-0911-6216D4A9B179}"/>
              </a:ext>
            </a:extLst>
          </p:cNvPr>
          <p:cNvSpPr/>
          <p:nvPr/>
        </p:nvSpPr>
        <p:spPr>
          <a:xfrm>
            <a:off x="7579176" y="3343420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B175C06-8C03-701C-83F3-2B854A8C6F7F}"/>
              </a:ext>
            </a:extLst>
          </p:cNvPr>
          <p:cNvSpPr/>
          <p:nvPr/>
        </p:nvSpPr>
        <p:spPr>
          <a:xfrm>
            <a:off x="8396649" y="3417835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39AC210-4ACC-D04C-7D59-A3418F5B53F5}"/>
              </a:ext>
            </a:extLst>
          </p:cNvPr>
          <p:cNvSpPr/>
          <p:nvPr/>
        </p:nvSpPr>
        <p:spPr>
          <a:xfrm>
            <a:off x="8201652" y="3124525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CE3D39C-32AF-0541-134D-6080DCB7A87C}"/>
              </a:ext>
            </a:extLst>
          </p:cNvPr>
          <p:cNvSpPr/>
          <p:nvPr/>
        </p:nvSpPr>
        <p:spPr>
          <a:xfrm>
            <a:off x="9353709" y="3531759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C5219B4-E979-D714-C140-ABBCC8FB81F5}"/>
              </a:ext>
            </a:extLst>
          </p:cNvPr>
          <p:cNvSpPr/>
          <p:nvPr/>
        </p:nvSpPr>
        <p:spPr>
          <a:xfrm>
            <a:off x="8396302" y="3420558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12300A7-3766-20B5-B75D-2E48232EAAB4}"/>
              </a:ext>
            </a:extLst>
          </p:cNvPr>
          <p:cNvSpPr/>
          <p:nvPr/>
        </p:nvSpPr>
        <p:spPr>
          <a:xfrm>
            <a:off x="9558633" y="3243278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76FFF87-AF2B-6D9F-3F84-7B41DD339701}"/>
              </a:ext>
            </a:extLst>
          </p:cNvPr>
          <p:cNvSpPr/>
          <p:nvPr/>
        </p:nvSpPr>
        <p:spPr>
          <a:xfrm>
            <a:off x="8565071" y="3238482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2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7" grpId="2" animBg="1"/>
      <p:bldP spid="47" grpId="3" animBg="1"/>
      <p:bldP spid="50" grpId="0" animBg="1"/>
      <p:bldP spid="50" grpId="1" animBg="1"/>
      <p:bldP spid="50" grpId="2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7" grpId="0" animBg="1"/>
      <p:bldP spid="57" grpId="1" animBg="1"/>
      <p:bldP spid="61" grpId="0" animBg="1"/>
      <p:bldP spid="64" grpId="0" animBg="1"/>
      <p:bldP spid="65" grpId="0" animBg="1"/>
      <p:bldP spid="66" grpId="0" animBg="1"/>
      <p:bldP spid="66" grpId="1" animBg="1"/>
      <p:bldP spid="66" grpId="2" animBg="1"/>
      <p:bldP spid="66" grpId="3" animBg="1"/>
      <p:bldP spid="66" grpId="4" animBg="1"/>
      <p:bldP spid="70" grpId="0" animBg="1"/>
      <p:bldP spid="73" grpId="0" animBg="1"/>
      <p:bldP spid="73" grpId="1" animBg="1"/>
      <p:bldP spid="73" grpId="2" animBg="1"/>
      <p:bldP spid="73" grpId="3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6" grpId="2" animBg="1"/>
      <p:bldP spid="79" grpId="0" animBg="1"/>
      <p:bldP spid="79" grpId="1" animBg="1"/>
      <p:bldP spid="79" grpId="2" animBg="1"/>
      <p:bldP spid="79" grpId="3" animBg="1"/>
      <p:bldP spid="80" grpId="0" animBg="1"/>
      <p:bldP spid="80" grpId="1" animBg="1"/>
      <p:bldP spid="80" grpId="2" animBg="1"/>
      <p:bldP spid="80" grpId="3" animBg="1"/>
      <p:bldP spid="81" grpId="0" animBg="1"/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8B1C2-8B81-8D52-E2B9-220E67A5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Випадки Відсікання з Площиною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0D249-6FCA-A7A0-3BB5-1DF3CD9D7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10459073" cy="1293809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Зараз зосередимося тільки на відсічені одного трикутника з одною площиною</a:t>
            </a:r>
          </a:p>
          <a:p>
            <a:r>
              <a:rPr lang="uk-UA" dirty="0">
                <a:latin typeface="YouTube Sans"/>
              </a:rPr>
              <a:t>Щоби вивести алгоритм для відсікання, ми мусимо зрозуміти всі випадки які наш алгоритм мусить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обробляти </a:t>
            </a:r>
            <a:endParaRPr lang="en-US" dirty="0">
              <a:latin typeface="YouTube San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5ABAD4-CC64-27D0-3F8A-1E5F30CA652A}"/>
              </a:ext>
            </a:extLst>
          </p:cNvPr>
          <p:cNvSpPr/>
          <p:nvPr/>
        </p:nvSpPr>
        <p:spPr>
          <a:xfrm rot="18638306">
            <a:off x="871362" y="3658533"/>
            <a:ext cx="1991605" cy="62836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F0A8FC-F326-BBC2-DA54-7C80109972CA}"/>
              </a:ext>
            </a:extLst>
          </p:cNvPr>
          <p:cNvSpPr/>
          <p:nvPr/>
        </p:nvSpPr>
        <p:spPr>
          <a:xfrm rot="18638306">
            <a:off x="1355025" y="4056885"/>
            <a:ext cx="1991605" cy="638507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C43D77-61A0-6D36-396D-5F68632C2CF6}"/>
              </a:ext>
            </a:extLst>
          </p:cNvPr>
          <p:cNvSpPr/>
          <p:nvPr/>
        </p:nvSpPr>
        <p:spPr>
          <a:xfrm rot="18638306">
            <a:off x="2882095" y="3648020"/>
            <a:ext cx="1991605" cy="62836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992EFD-A898-E885-AA7A-E1F32C8779EA}"/>
              </a:ext>
            </a:extLst>
          </p:cNvPr>
          <p:cNvSpPr/>
          <p:nvPr/>
        </p:nvSpPr>
        <p:spPr>
          <a:xfrm rot="18638306">
            <a:off x="3365758" y="4046372"/>
            <a:ext cx="1991605" cy="638507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ACF97A-603A-5649-BAE3-88B68F54DFF5}"/>
              </a:ext>
            </a:extLst>
          </p:cNvPr>
          <p:cNvSpPr/>
          <p:nvPr/>
        </p:nvSpPr>
        <p:spPr>
          <a:xfrm rot="18638306">
            <a:off x="5035797" y="3506056"/>
            <a:ext cx="1991605" cy="62836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587976-214A-F0D7-A916-DCBF7E088928}"/>
              </a:ext>
            </a:extLst>
          </p:cNvPr>
          <p:cNvSpPr/>
          <p:nvPr/>
        </p:nvSpPr>
        <p:spPr>
          <a:xfrm rot="18638306">
            <a:off x="5519460" y="3904408"/>
            <a:ext cx="1991605" cy="638507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A24350-63C8-75E5-63D2-A15F419C239D}"/>
              </a:ext>
            </a:extLst>
          </p:cNvPr>
          <p:cNvSpPr/>
          <p:nvPr/>
        </p:nvSpPr>
        <p:spPr>
          <a:xfrm rot="18638306">
            <a:off x="7252451" y="3561284"/>
            <a:ext cx="1991605" cy="62836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563AD-EA1F-EE6B-ACD2-243DFC54E0BC}"/>
              </a:ext>
            </a:extLst>
          </p:cNvPr>
          <p:cNvSpPr/>
          <p:nvPr/>
        </p:nvSpPr>
        <p:spPr>
          <a:xfrm rot="18638306">
            <a:off x="7736114" y="3959636"/>
            <a:ext cx="1991605" cy="638507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A25CEDD-628B-1181-97C0-B32EC8FA7E04}"/>
              </a:ext>
            </a:extLst>
          </p:cNvPr>
          <p:cNvCxnSpPr/>
          <p:nvPr/>
        </p:nvCxnSpPr>
        <p:spPr>
          <a:xfrm flipV="1">
            <a:off x="1535314" y="3542792"/>
            <a:ext cx="1108953" cy="1297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498D90DF-05C1-B8F7-8D5A-A9FACE0F5074}"/>
              </a:ext>
            </a:extLst>
          </p:cNvPr>
          <p:cNvSpPr/>
          <p:nvPr/>
        </p:nvSpPr>
        <p:spPr>
          <a:xfrm>
            <a:off x="893288" y="3452001"/>
            <a:ext cx="804153" cy="745787"/>
          </a:xfrm>
          <a:prstGeom prst="triangle">
            <a:avLst/>
          </a:prstGeom>
          <a:solidFill>
            <a:srgbClr val="00B0F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B10441D-14E7-D1BA-8AE0-77A1E2114E24}"/>
              </a:ext>
            </a:extLst>
          </p:cNvPr>
          <p:cNvCxnSpPr/>
          <p:nvPr/>
        </p:nvCxnSpPr>
        <p:spPr>
          <a:xfrm flipV="1">
            <a:off x="3600211" y="3467531"/>
            <a:ext cx="1108953" cy="1297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CC755431-A2DA-A746-A6FD-C52B2B8537C7}"/>
              </a:ext>
            </a:extLst>
          </p:cNvPr>
          <p:cNvSpPr/>
          <p:nvPr/>
        </p:nvSpPr>
        <p:spPr>
          <a:xfrm>
            <a:off x="3600211" y="3658842"/>
            <a:ext cx="804153" cy="745787"/>
          </a:xfrm>
          <a:prstGeom prst="triangle">
            <a:avLst/>
          </a:prstGeom>
          <a:solidFill>
            <a:srgbClr val="00B0F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C3BCD4B-D9AC-F6BC-D393-11920F5B4BE1}"/>
              </a:ext>
            </a:extLst>
          </p:cNvPr>
          <p:cNvCxnSpPr/>
          <p:nvPr/>
        </p:nvCxnSpPr>
        <p:spPr>
          <a:xfrm flipV="1">
            <a:off x="5746150" y="3333297"/>
            <a:ext cx="1108953" cy="1297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B9516CA8-91B2-8799-29FB-1A59F6644E69}"/>
              </a:ext>
            </a:extLst>
          </p:cNvPr>
          <p:cNvSpPr/>
          <p:nvPr/>
        </p:nvSpPr>
        <p:spPr>
          <a:xfrm rot="18759523">
            <a:off x="5746150" y="3524608"/>
            <a:ext cx="804153" cy="745787"/>
          </a:xfrm>
          <a:prstGeom prst="triangle">
            <a:avLst/>
          </a:prstGeom>
          <a:solidFill>
            <a:srgbClr val="00B0F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E3CB545-3A20-E65D-9EE4-703B6B4A7DA6}"/>
              </a:ext>
            </a:extLst>
          </p:cNvPr>
          <p:cNvCxnSpPr/>
          <p:nvPr/>
        </p:nvCxnSpPr>
        <p:spPr>
          <a:xfrm flipV="1">
            <a:off x="7966013" y="3376247"/>
            <a:ext cx="1108953" cy="1297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F98684EA-755D-9788-BF05-3EE528722203}"/>
              </a:ext>
            </a:extLst>
          </p:cNvPr>
          <p:cNvSpPr/>
          <p:nvPr/>
        </p:nvSpPr>
        <p:spPr>
          <a:xfrm>
            <a:off x="8575613" y="3927482"/>
            <a:ext cx="804153" cy="745787"/>
          </a:xfrm>
          <a:prstGeom prst="triangle">
            <a:avLst/>
          </a:prstGeom>
          <a:solidFill>
            <a:srgbClr val="00B0F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C7CFC3A-0956-8B34-BCDA-2B9C386050C6}"/>
              </a:ext>
            </a:extLst>
          </p:cNvPr>
          <p:cNvSpPr txBox="1"/>
          <p:nvPr/>
        </p:nvSpPr>
        <p:spPr>
          <a:xfrm>
            <a:off x="698735" y="4930605"/>
            <a:ext cx="2010383" cy="73866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  <a:latin typeface="YouTube Sans"/>
              </a:rPr>
              <a:t>Немає перетину, тому немає відсікання перетину</a:t>
            </a:r>
            <a:endParaRPr lang="en-US" sz="14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649F2C6-9858-3BCC-B8A7-88487B9E8919}"/>
              </a:ext>
            </a:extLst>
          </p:cNvPr>
          <p:cNvSpPr txBox="1"/>
          <p:nvPr/>
        </p:nvSpPr>
        <p:spPr>
          <a:xfrm>
            <a:off x="3045734" y="4930605"/>
            <a:ext cx="2010383" cy="116955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  <a:latin typeface="YouTube Sans"/>
              </a:rPr>
              <a:t>1 точка є з другої сторони площини, ми мусимо відсікати трикутник на дві частини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02EAF27-991B-256D-38BD-7D9FC699907C}"/>
              </a:ext>
            </a:extLst>
          </p:cNvPr>
          <p:cNvSpPr txBox="1"/>
          <p:nvPr/>
        </p:nvSpPr>
        <p:spPr>
          <a:xfrm>
            <a:off x="5400501" y="4930605"/>
            <a:ext cx="2010383" cy="95410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YouTube Sans"/>
              </a:rPr>
              <a:t>2 </a:t>
            </a:r>
            <a:r>
              <a:rPr lang="uk-UA" sz="1400" dirty="0">
                <a:solidFill>
                  <a:schemeClr val="bg1"/>
                </a:solidFill>
                <a:latin typeface="YouTube Sans"/>
              </a:rPr>
              <a:t>точки є з другої сторони</a:t>
            </a:r>
            <a:r>
              <a:rPr lang="en-US" sz="1400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sz="1400" dirty="0">
                <a:solidFill>
                  <a:schemeClr val="bg1"/>
                </a:solidFill>
                <a:latin typeface="YouTube Sans"/>
              </a:rPr>
              <a:t>площини</a:t>
            </a:r>
            <a:r>
              <a:rPr lang="en-US" sz="1400" dirty="0">
                <a:solidFill>
                  <a:schemeClr val="bg1"/>
                </a:solidFill>
                <a:latin typeface="YouTube Sans"/>
              </a:rPr>
              <a:t>, </a:t>
            </a:r>
            <a:r>
              <a:rPr lang="uk-UA" sz="1400" dirty="0">
                <a:solidFill>
                  <a:schemeClr val="bg1"/>
                </a:solidFill>
                <a:latin typeface="YouTube Sans"/>
              </a:rPr>
              <a:t>ми можемо скоротити трикутник</a:t>
            </a:r>
            <a:endParaRPr lang="en-US" sz="14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9F944E8-5040-B2F2-37E4-A6EB3CCD9ED8}"/>
              </a:ext>
            </a:extLst>
          </p:cNvPr>
          <p:cNvSpPr txBox="1"/>
          <p:nvPr/>
        </p:nvSpPr>
        <p:spPr>
          <a:xfrm>
            <a:off x="7674183" y="4930605"/>
            <a:ext cx="2010383" cy="95410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  <a:latin typeface="YouTube Sans"/>
              </a:rPr>
              <a:t>Всі точки є по другій стороні площини, ми не мусимо малювати трикутник</a:t>
            </a:r>
            <a:endParaRPr lang="en-US" sz="1400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59F5C34-9B2A-4983-9D41-D02EACF3C42B}"/>
              </a:ext>
            </a:extLst>
          </p:cNvPr>
          <p:cNvSpPr/>
          <p:nvPr/>
        </p:nvSpPr>
        <p:spPr>
          <a:xfrm>
            <a:off x="849072" y="4128984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016C825-45EA-1FD6-BDBD-CA007F01F671}"/>
              </a:ext>
            </a:extLst>
          </p:cNvPr>
          <p:cNvSpPr/>
          <p:nvPr/>
        </p:nvSpPr>
        <p:spPr>
          <a:xfrm>
            <a:off x="1238956" y="3402052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005A58B-50EE-1740-A471-C925A2077F70}"/>
              </a:ext>
            </a:extLst>
          </p:cNvPr>
          <p:cNvSpPr/>
          <p:nvPr/>
        </p:nvSpPr>
        <p:spPr>
          <a:xfrm>
            <a:off x="1641032" y="4138411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384BFDA-367C-E3B1-2582-2F0B67C32B95}"/>
              </a:ext>
            </a:extLst>
          </p:cNvPr>
          <p:cNvSpPr/>
          <p:nvPr/>
        </p:nvSpPr>
        <p:spPr>
          <a:xfrm>
            <a:off x="6638505" y="3784923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1440AD6-C47E-F3BD-8AC4-5130B68F992A}"/>
              </a:ext>
            </a:extLst>
          </p:cNvPr>
          <p:cNvSpPr/>
          <p:nvPr/>
        </p:nvSpPr>
        <p:spPr>
          <a:xfrm>
            <a:off x="6091818" y="4386497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ED76D37-D940-8563-55B7-D64DB65AAFB7}"/>
              </a:ext>
            </a:extLst>
          </p:cNvPr>
          <p:cNvSpPr/>
          <p:nvPr/>
        </p:nvSpPr>
        <p:spPr>
          <a:xfrm>
            <a:off x="4346651" y="4336441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5406663-09C9-DC5E-93D6-A22A2BC5A33E}"/>
              </a:ext>
            </a:extLst>
          </p:cNvPr>
          <p:cNvSpPr/>
          <p:nvPr/>
        </p:nvSpPr>
        <p:spPr>
          <a:xfrm>
            <a:off x="8921281" y="3883216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ED3D033-6765-7718-07EB-A31C24A3FB43}"/>
              </a:ext>
            </a:extLst>
          </p:cNvPr>
          <p:cNvSpPr/>
          <p:nvPr/>
        </p:nvSpPr>
        <p:spPr>
          <a:xfrm>
            <a:off x="9323358" y="4598782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8DC1801-E84D-C967-F883-3B92E850B581}"/>
              </a:ext>
            </a:extLst>
          </p:cNvPr>
          <p:cNvSpPr/>
          <p:nvPr/>
        </p:nvSpPr>
        <p:spPr>
          <a:xfrm>
            <a:off x="8519205" y="4598781"/>
            <a:ext cx="112816" cy="11875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39680AF-B964-6120-CDF0-858E20AE7A2D}"/>
              </a:ext>
            </a:extLst>
          </p:cNvPr>
          <p:cNvSpPr/>
          <p:nvPr/>
        </p:nvSpPr>
        <p:spPr>
          <a:xfrm>
            <a:off x="3600210" y="3645872"/>
            <a:ext cx="603115" cy="745787"/>
          </a:xfrm>
          <a:custGeom>
            <a:avLst/>
            <a:gdLst>
              <a:gd name="connsiteX0" fmla="*/ 603115 w 603115"/>
              <a:gd name="connsiteY0" fmla="*/ 402076 h 745787"/>
              <a:gd name="connsiteX1" fmla="*/ 402077 w 603115"/>
              <a:gd name="connsiteY1" fmla="*/ 0 h 745787"/>
              <a:gd name="connsiteX2" fmla="*/ 0 w 603115"/>
              <a:gd name="connsiteY2" fmla="*/ 745787 h 745787"/>
              <a:gd name="connsiteX3" fmla="*/ 603115 w 603115"/>
              <a:gd name="connsiteY3" fmla="*/ 402076 h 74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15" h="745787">
                <a:moveTo>
                  <a:pt x="603115" y="402076"/>
                </a:moveTo>
                <a:lnTo>
                  <a:pt x="402077" y="0"/>
                </a:lnTo>
                <a:lnTo>
                  <a:pt x="0" y="745787"/>
                </a:lnTo>
                <a:lnTo>
                  <a:pt x="603115" y="402076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79FB731-7AF1-99E5-1942-05677F577266}"/>
              </a:ext>
            </a:extLst>
          </p:cNvPr>
          <p:cNvSpPr/>
          <p:nvPr/>
        </p:nvSpPr>
        <p:spPr>
          <a:xfrm>
            <a:off x="3939393" y="3604370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48601DD-D332-FCBF-0F19-E6E2A158B398}"/>
              </a:ext>
            </a:extLst>
          </p:cNvPr>
          <p:cNvSpPr/>
          <p:nvPr/>
        </p:nvSpPr>
        <p:spPr>
          <a:xfrm>
            <a:off x="3606695" y="4041463"/>
            <a:ext cx="603115" cy="363166"/>
          </a:xfrm>
          <a:custGeom>
            <a:avLst/>
            <a:gdLst>
              <a:gd name="connsiteX0" fmla="*/ 0 w 603115"/>
              <a:gd name="connsiteY0" fmla="*/ 350196 h 363166"/>
              <a:gd name="connsiteX1" fmla="*/ 603115 w 603115"/>
              <a:gd name="connsiteY1" fmla="*/ 0 h 363166"/>
              <a:gd name="connsiteX2" fmla="*/ 304800 w 603115"/>
              <a:gd name="connsiteY2" fmla="*/ 363166 h 363166"/>
              <a:gd name="connsiteX3" fmla="*/ 0 w 603115"/>
              <a:gd name="connsiteY3" fmla="*/ 350196 h 36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15" h="363166">
                <a:moveTo>
                  <a:pt x="0" y="350196"/>
                </a:moveTo>
                <a:lnTo>
                  <a:pt x="603115" y="0"/>
                </a:lnTo>
                <a:lnTo>
                  <a:pt x="304800" y="363166"/>
                </a:lnTo>
                <a:lnTo>
                  <a:pt x="0" y="350196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A1699F9-3ED6-76F2-0ABD-A811749A26E4}"/>
              </a:ext>
            </a:extLst>
          </p:cNvPr>
          <p:cNvSpPr/>
          <p:nvPr/>
        </p:nvSpPr>
        <p:spPr>
          <a:xfrm>
            <a:off x="3543803" y="4336442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F8449BE-FB10-916C-FF35-5E11C0381E1B}"/>
              </a:ext>
            </a:extLst>
          </p:cNvPr>
          <p:cNvSpPr/>
          <p:nvPr/>
        </p:nvSpPr>
        <p:spPr>
          <a:xfrm>
            <a:off x="3881701" y="4336441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B3ABCF5-8DA3-AB30-892F-C3F842124BEC}"/>
              </a:ext>
            </a:extLst>
          </p:cNvPr>
          <p:cNvSpPr/>
          <p:nvPr/>
        </p:nvSpPr>
        <p:spPr>
          <a:xfrm>
            <a:off x="4154686" y="3972358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C35F1D0-06C5-C498-4968-A775D019B406}"/>
              </a:ext>
            </a:extLst>
          </p:cNvPr>
          <p:cNvSpPr/>
          <p:nvPr/>
        </p:nvSpPr>
        <p:spPr>
          <a:xfrm>
            <a:off x="5882369" y="3649533"/>
            <a:ext cx="581891" cy="587828"/>
          </a:xfrm>
          <a:custGeom>
            <a:avLst/>
            <a:gdLst>
              <a:gd name="connsiteX0" fmla="*/ 581891 w 581891"/>
              <a:gd name="connsiteY0" fmla="*/ 148441 h 587828"/>
              <a:gd name="connsiteX1" fmla="*/ 195943 w 581891"/>
              <a:gd name="connsiteY1" fmla="*/ 587828 h 587828"/>
              <a:gd name="connsiteX2" fmla="*/ 0 w 581891"/>
              <a:gd name="connsiteY2" fmla="*/ 0 h 587828"/>
              <a:gd name="connsiteX3" fmla="*/ 581891 w 581891"/>
              <a:gd name="connsiteY3" fmla="*/ 148441 h 5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91" h="587828">
                <a:moveTo>
                  <a:pt x="581891" y="148441"/>
                </a:moveTo>
                <a:lnTo>
                  <a:pt x="195943" y="587828"/>
                </a:lnTo>
                <a:lnTo>
                  <a:pt x="0" y="0"/>
                </a:lnTo>
                <a:lnTo>
                  <a:pt x="581891" y="148441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F23CF4C-99AA-9ED3-F980-8D0D4F9ED11F}"/>
              </a:ext>
            </a:extLst>
          </p:cNvPr>
          <p:cNvSpPr/>
          <p:nvPr/>
        </p:nvSpPr>
        <p:spPr>
          <a:xfrm>
            <a:off x="6390113" y="3741443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1835860-1E9B-7C2F-5AD4-6883BE575151}"/>
              </a:ext>
            </a:extLst>
          </p:cNvPr>
          <p:cNvSpPr/>
          <p:nvPr/>
        </p:nvSpPr>
        <p:spPr>
          <a:xfrm>
            <a:off x="6009449" y="4171883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8D9C851-639F-D042-B03A-FE45C69D70BF}"/>
              </a:ext>
            </a:extLst>
          </p:cNvPr>
          <p:cNvSpPr/>
          <p:nvPr/>
        </p:nvSpPr>
        <p:spPr>
          <a:xfrm>
            <a:off x="5827267" y="3590156"/>
            <a:ext cx="112816" cy="11875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4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7" grpId="0" animBg="1"/>
      <p:bldP spid="42" grpId="0" animBg="1"/>
      <p:bldP spid="43" grpId="0" animBg="1"/>
      <p:bldP spid="44" grpId="0" animBg="1"/>
      <p:bldP spid="48" grpId="0" animBg="1"/>
      <p:bldP spid="84" grpId="0" animBg="1"/>
      <p:bldP spid="86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0AEA-1ECD-521B-81CC-E0F5B529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Алгоритм Відсікання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D9EBE-47B6-DF75-2ABE-43E0E5667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8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Вхідними даними для нашого алгоритму будуть необрізані трикутники й вісь з яким будемо відсікати 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Ми надамо наші трикутники у вигляді масиву вершин (положення та </a:t>
            </a:r>
            <a:r>
              <a:rPr lang="en-US" dirty="0" err="1">
                <a:latin typeface="YouTube Sans"/>
              </a:rPr>
              <a:t>uv</a:t>
            </a:r>
            <a:r>
              <a:rPr lang="en-US" dirty="0">
                <a:latin typeface="YouTube Sans"/>
              </a:rPr>
              <a:t>)</a:t>
            </a:r>
            <a:r>
              <a:rPr lang="uk-UA" dirty="0">
                <a:latin typeface="YouTube Sans"/>
              </a:rPr>
              <a:t> у порядку за годинниковою стрілкою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Наш результат буде масивом вершин які створюємо після відсікання з площиною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Якщо наші трикутники є обрізані, масив буде зберігати вершини всіх трикутників</a:t>
            </a:r>
            <a:endParaRPr lang="en-US" dirty="0">
              <a:latin typeface="YouTube Sans"/>
            </a:endParaRPr>
          </a:p>
          <a:p>
            <a:pPr lvl="1"/>
            <a:r>
              <a:rPr lang="uk-UA" dirty="0">
                <a:latin typeface="YouTube Sans"/>
              </a:rPr>
              <a:t>Якщо наші трикутники є повністю позаду площини, то наш масив буде пустим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Ми можемо обробляти ребро за ребром та перейти всі випадки в попередньому слайді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61CBD5D-F027-ECE5-8EAB-95DB6A23BB28}"/>
              </a:ext>
            </a:extLst>
          </p:cNvPr>
          <p:cNvSpPr/>
          <p:nvPr/>
        </p:nvSpPr>
        <p:spPr>
          <a:xfrm>
            <a:off x="8830209" y="3126658"/>
            <a:ext cx="2020704" cy="1537092"/>
          </a:xfrm>
          <a:custGeom>
            <a:avLst/>
            <a:gdLst>
              <a:gd name="connsiteX0" fmla="*/ 537130 w 1950294"/>
              <a:gd name="connsiteY0" fmla="*/ 1489897 h 1489897"/>
              <a:gd name="connsiteX1" fmla="*/ 1950294 w 1950294"/>
              <a:gd name="connsiteY1" fmla="*/ 601074 h 1489897"/>
              <a:gd name="connsiteX2" fmla="*/ 1362008 w 1950294"/>
              <a:gd name="connsiteY2" fmla="*/ 0 h 1489897"/>
              <a:gd name="connsiteX3" fmla="*/ 0 w 1950294"/>
              <a:gd name="connsiteY3" fmla="*/ 844062 h 1489897"/>
              <a:gd name="connsiteX4" fmla="*/ 537130 w 1950294"/>
              <a:gd name="connsiteY4" fmla="*/ 1489897 h 148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0294" h="1489897">
                <a:moveTo>
                  <a:pt x="537130" y="1489897"/>
                </a:moveTo>
                <a:lnTo>
                  <a:pt x="1950294" y="601074"/>
                </a:lnTo>
                <a:lnTo>
                  <a:pt x="1362008" y="0"/>
                </a:lnTo>
                <a:lnTo>
                  <a:pt x="0" y="844062"/>
                </a:lnTo>
                <a:lnTo>
                  <a:pt x="537130" y="1489897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23227A-3DE2-7953-E492-420882B8066F}"/>
              </a:ext>
            </a:extLst>
          </p:cNvPr>
          <p:cNvSpPr/>
          <p:nvPr/>
        </p:nvSpPr>
        <p:spPr>
          <a:xfrm>
            <a:off x="8293544" y="2525790"/>
            <a:ext cx="1950294" cy="1489897"/>
          </a:xfrm>
          <a:custGeom>
            <a:avLst/>
            <a:gdLst>
              <a:gd name="connsiteX0" fmla="*/ 537130 w 1950294"/>
              <a:gd name="connsiteY0" fmla="*/ 1489897 h 1489897"/>
              <a:gd name="connsiteX1" fmla="*/ 1950294 w 1950294"/>
              <a:gd name="connsiteY1" fmla="*/ 601074 h 1489897"/>
              <a:gd name="connsiteX2" fmla="*/ 1362008 w 1950294"/>
              <a:gd name="connsiteY2" fmla="*/ 0 h 1489897"/>
              <a:gd name="connsiteX3" fmla="*/ 0 w 1950294"/>
              <a:gd name="connsiteY3" fmla="*/ 844062 h 1489897"/>
              <a:gd name="connsiteX4" fmla="*/ 537130 w 1950294"/>
              <a:gd name="connsiteY4" fmla="*/ 1489897 h 148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0294" h="1489897">
                <a:moveTo>
                  <a:pt x="537130" y="1489897"/>
                </a:moveTo>
                <a:lnTo>
                  <a:pt x="1950294" y="601074"/>
                </a:lnTo>
                <a:lnTo>
                  <a:pt x="1362008" y="0"/>
                </a:lnTo>
                <a:lnTo>
                  <a:pt x="0" y="844062"/>
                </a:lnTo>
                <a:lnTo>
                  <a:pt x="537130" y="1489897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D615EE-0A2D-56E9-CEA0-0200291BF2DB}"/>
              </a:ext>
            </a:extLst>
          </p:cNvPr>
          <p:cNvSpPr/>
          <p:nvPr/>
        </p:nvSpPr>
        <p:spPr>
          <a:xfrm>
            <a:off x="8683850" y="2920180"/>
            <a:ext cx="1168072" cy="991092"/>
          </a:xfrm>
          <a:custGeom>
            <a:avLst/>
            <a:gdLst>
              <a:gd name="connsiteX0" fmla="*/ 0 w 1168072"/>
              <a:gd name="connsiteY0" fmla="*/ 507345 h 991092"/>
              <a:gd name="connsiteX1" fmla="*/ 1091381 w 1168072"/>
              <a:gd name="connsiteY1" fmla="*/ 0 h 991092"/>
              <a:gd name="connsiteX2" fmla="*/ 1168072 w 1168072"/>
              <a:gd name="connsiteY2" fmla="*/ 991092 h 991092"/>
              <a:gd name="connsiteX3" fmla="*/ 0 w 1168072"/>
              <a:gd name="connsiteY3" fmla="*/ 507345 h 99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8072" h="991092">
                <a:moveTo>
                  <a:pt x="0" y="507345"/>
                </a:moveTo>
                <a:lnTo>
                  <a:pt x="1091381" y="0"/>
                </a:lnTo>
                <a:lnTo>
                  <a:pt x="1168072" y="991092"/>
                </a:lnTo>
                <a:lnTo>
                  <a:pt x="0" y="507345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B3904EE-E292-603C-2B93-BCAF9B80D3CE}"/>
              </a:ext>
            </a:extLst>
          </p:cNvPr>
          <p:cNvSpPr/>
          <p:nvPr/>
        </p:nvSpPr>
        <p:spPr>
          <a:xfrm>
            <a:off x="8680145" y="2927824"/>
            <a:ext cx="1138205" cy="511552"/>
          </a:xfrm>
          <a:custGeom>
            <a:avLst/>
            <a:gdLst>
              <a:gd name="connsiteX0" fmla="*/ 1138205 w 1138205"/>
              <a:gd name="connsiteY0" fmla="*/ 479580 h 511552"/>
              <a:gd name="connsiteX1" fmla="*/ 1106233 w 1138205"/>
              <a:gd name="connsiteY1" fmla="*/ 0 h 511552"/>
              <a:gd name="connsiteX2" fmla="*/ 0 w 1138205"/>
              <a:gd name="connsiteY2" fmla="*/ 511552 h 511552"/>
              <a:gd name="connsiteX3" fmla="*/ 1138205 w 1138205"/>
              <a:gd name="connsiteY3" fmla="*/ 479580 h 51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8205" h="511552">
                <a:moveTo>
                  <a:pt x="1138205" y="479580"/>
                </a:moveTo>
                <a:lnTo>
                  <a:pt x="1106233" y="0"/>
                </a:lnTo>
                <a:lnTo>
                  <a:pt x="0" y="511552"/>
                </a:lnTo>
                <a:lnTo>
                  <a:pt x="1138205" y="47958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A2EF50B-9D8B-2CC5-0774-081D414F5D35}"/>
              </a:ext>
            </a:extLst>
          </p:cNvPr>
          <p:cNvSpPr/>
          <p:nvPr/>
        </p:nvSpPr>
        <p:spPr>
          <a:xfrm>
            <a:off x="8688274" y="3382511"/>
            <a:ext cx="1138575" cy="312666"/>
          </a:xfrm>
          <a:custGeom>
            <a:avLst/>
            <a:gdLst>
              <a:gd name="connsiteX0" fmla="*/ 0 w 1138575"/>
              <a:gd name="connsiteY0" fmla="*/ 29497 h 312666"/>
              <a:gd name="connsiteX1" fmla="*/ 1138575 w 1138575"/>
              <a:gd name="connsiteY1" fmla="*/ 0 h 312666"/>
              <a:gd name="connsiteX2" fmla="*/ 660728 w 1138575"/>
              <a:gd name="connsiteY2" fmla="*/ 312666 h 312666"/>
              <a:gd name="connsiteX3" fmla="*/ 0 w 1138575"/>
              <a:gd name="connsiteY3" fmla="*/ 29497 h 31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8575" h="312666">
                <a:moveTo>
                  <a:pt x="0" y="29497"/>
                </a:moveTo>
                <a:lnTo>
                  <a:pt x="1138575" y="0"/>
                </a:lnTo>
                <a:lnTo>
                  <a:pt x="660728" y="312666"/>
                </a:lnTo>
                <a:lnTo>
                  <a:pt x="0" y="29497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B95D5-4923-1195-C321-D9101A4B71C0}"/>
              </a:ext>
            </a:extLst>
          </p:cNvPr>
          <p:cNvSpPr txBox="1"/>
          <p:nvPr/>
        </p:nvSpPr>
        <p:spPr>
          <a:xfrm>
            <a:off x="10253079" y="2914281"/>
            <a:ext cx="5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Вісь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239115-2F14-6C5F-7CFA-BCCF4915C992}"/>
                  </a:ext>
                </a:extLst>
              </p:cNvPr>
              <p:cNvSpPr txBox="1"/>
              <p:nvPr/>
            </p:nvSpPr>
            <p:spPr>
              <a:xfrm>
                <a:off x="7475432" y="2059766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239115-2F14-6C5F-7CFA-BCCF4915C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432" y="2059766"/>
                <a:ext cx="401156" cy="369332"/>
              </a:xfrm>
              <a:prstGeom prst="rect">
                <a:avLst/>
              </a:prstGeom>
              <a:blipFill>
                <a:blip r:embed="rId2"/>
                <a:stretch>
                  <a:fillRect b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54014D-41C1-5823-C20D-F05F291A047C}"/>
                  </a:ext>
                </a:extLst>
              </p:cNvPr>
              <p:cNvSpPr txBox="1"/>
              <p:nvPr/>
            </p:nvSpPr>
            <p:spPr>
              <a:xfrm>
                <a:off x="7876588" y="2059766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54014D-41C1-5823-C20D-F05F291A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588" y="2059766"/>
                <a:ext cx="401156" cy="369332"/>
              </a:xfrm>
              <a:prstGeom prst="rect">
                <a:avLst/>
              </a:prstGeom>
              <a:blipFill>
                <a:blip r:embed="rId3"/>
                <a:stretch>
                  <a:fillRect b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5D8A83-9E2A-8CE9-E451-1364C0816BA3}"/>
                  </a:ext>
                </a:extLst>
              </p:cNvPr>
              <p:cNvSpPr txBox="1"/>
              <p:nvPr/>
            </p:nvSpPr>
            <p:spPr>
              <a:xfrm>
                <a:off x="8277744" y="2059766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5D8A83-9E2A-8CE9-E451-1364C0816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744" y="2059766"/>
                <a:ext cx="401156" cy="369332"/>
              </a:xfrm>
              <a:prstGeom prst="rect">
                <a:avLst/>
              </a:prstGeom>
              <a:blipFill>
                <a:blip r:embed="rId4"/>
                <a:stretch>
                  <a:fillRect b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A8208B-AEBA-667E-1D3B-1928AC16D02C}"/>
                  </a:ext>
                </a:extLst>
              </p:cNvPr>
              <p:cNvSpPr txBox="1"/>
              <p:nvPr/>
            </p:nvSpPr>
            <p:spPr>
              <a:xfrm>
                <a:off x="7637664" y="482635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A8208B-AEBA-667E-1D3B-1928AC16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664" y="4826351"/>
                <a:ext cx="401156" cy="369332"/>
              </a:xfrm>
              <a:prstGeom prst="rect">
                <a:avLst/>
              </a:prstGeom>
              <a:blipFill>
                <a:blip r:embed="rId5"/>
                <a:stretch>
                  <a:fillRect b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0F41149-1518-680A-C04E-DB220B92511D}"/>
                  </a:ext>
                </a:extLst>
              </p:cNvPr>
              <p:cNvSpPr txBox="1"/>
              <p:nvPr/>
            </p:nvSpPr>
            <p:spPr>
              <a:xfrm>
                <a:off x="8038820" y="482635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0F41149-1518-680A-C04E-DB220B925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20" y="4826351"/>
                <a:ext cx="401156" cy="369332"/>
              </a:xfrm>
              <a:prstGeom prst="rect">
                <a:avLst/>
              </a:prstGeom>
              <a:blipFill>
                <a:blip r:embed="rId6"/>
                <a:stretch>
                  <a:fillRect b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E1C0352-1A14-1EEB-E1A7-FDFBA6E69DAE}"/>
                  </a:ext>
                </a:extLst>
              </p:cNvPr>
              <p:cNvSpPr txBox="1"/>
              <p:nvPr/>
            </p:nvSpPr>
            <p:spPr>
              <a:xfrm>
                <a:off x="8439976" y="482635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E1C0352-1A14-1EEB-E1A7-FDFBA6E69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976" y="4826351"/>
                <a:ext cx="401156" cy="369332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50FF83F-CDCE-737E-B7C7-F96F07D1150D}"/>
                  </a:ext>
                </a:extLst>
              </p:cNvPr>
              <p:cNvSpPr txBox="1"/>
              <p:nvPr/>
            </p:nvSpPr>
            <p:spPr>
              <a:xfrm>
                <a:off x="8841132" y="482635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E13FE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50FF83F-CDCE-737E-B7C7-F96F07D11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132" y="4826351"/>
                <a:ext cx="401156" cy="369332"/>
              </a:xfrm>
              <a:prstGeom prst="rect">
                <a:avLst/>
              </a:prstGeom>
              <a:blipFill>
                <a:blip r:embed="rId8"/>
                <a:stretch>
                  <a:fillRect b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6EAA55F6-E250-870E-342A-399E76FE9A0F}"/>
              </a:ext>
            </a:extLst>
          </p:cNvPr>
          <p:cNvSpPr txBox="1"/>
          <p:nvPr/>
        </p:nvSpPr>
        <p:spPr>
          <a:xfrm>
            <a:off x="6257214" y="4814552"/>
            <a:ext cx="133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u="sng" dirty="0">
                <a:latin typeface="YouTube Sans"/>
              </a:rPr>
              <a:t>Виведення</a:t>
            </a:r>
            <a:r>
              <a:rPr lang="en-US" u="sng" dirty="0">
                <a:latin typeface="YouTube Sans"/>
              </a:rPr>
              <a:t>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40122D-353C-139C-B17B-6E715C05F24D}"/>
              </a:ext>
            </a:extLst>
          </p:cNvPr>
          <p:cNvSpPr txBox="1"/>
          <p:nvPr/>
        </p:nvSpPr>
        <p:spPr>
          <a:xfrm>
            <a:off x="6257214" y="2059766"/>
            <a:ext cx="121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u="sng" dirty="0">
                <a:latin typeface="YouTube Sans"/>
              </a:rPr>
              <a:t>Введення</a:t>
            </a:r>
            <a:r>
              <a:rPr lang="en-US" u="sng" dirty="0">
                <a:latin typeface="YouTube Sans"/>
              </a:rPr>
              <a:t>: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6CEF82-A021-845D-96F6-EA8F575E1862}"/>
              </a:ext>
            </a:extLst>
          </p:cNvPr>
          <p:cNvCxnSpPr>
            <a:cxnSpLocks/>
          </p:cNvCxnSpPr>
          <p:nvPr/>
        </p:nvCxnSpPr>
        <p:spPr>
          <a:xfrm flipV="1">
            <a:off x="8825435" y="3126657"/>
            <a:ext cx="1427644" cy="8945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A263CC-FE9B-9E2B-4F34-77BB660BF23D}"/>
              </a:ext>
            </a:extLst>
          </p:cNvPr>
          <p:cNvCxnSpPr>
            <a:cxnSpLocks/>
          </p:cNvCxnSpPr>
          <p:nvPr/>
        </p:nvCxnSpPr>
        <p:spPr>
          <a:xfrm flipV="1">
            <a:off x="8683850" y="2920180"/>
            <a:ext cx="1091381" cy="507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41D783-E6D9-781C-A001-7672578BAD25}"/>
              </a:ext>
            </a:extLst>
          </p:cNvPr>
          <p:cNvCxnSpPr>
            <a:cxnSpLocks/>
          </p:cNvCxnSpPr>
          <p:nvPr/>
        </p:nvCxnSpPr>
        <p:spPr>
          <a:xfrm>
            <a:off x="9775231" y="2920180"/>
            <a:ext cx="76691" cy="9910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AFE475-52DD-DE21-F461-804AF9D1E9B3}"/>
              </a:ext>
            </a:extLst>
          </p:cNvPr>
          <p:cNvCxnSpPr>
            <a:cxnSpLocks/>
          </p:cNvCxnSpPr>
          <p:nvPr/>
        </p:nvCxnSpPr>
        <p:spPr>
          <a:xfrm>
            <a:off x="8683850" y="3427525"/>
            <a:ext cx="1168072" cy="4837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FEA2A15-2D28-4997-5F15-6AC03EA9E211}"/>
              </a:ext>
            </a:extLst>
          </p:cNvPr>
          <p:cNvSpPr/>
          <p:nvPr/>
        </p:nvSpPr>
        <p:spPr>
          <a:xfrm>
            <a:off x="8624857" y="3353783"/>
            <a:ext cx="141585" cy="14748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892D2DD-490A-E5D3-E3A7-26F1AE7F6723}"/>
              </a:ext>
            </a:extLst>
          </p:cNvPr>
          <p:cNvSpPr/>
          <p:nvPr/>
        </p:nvSpPr>
        <p:spPr>
          <a:xfrm>
            <a:off x="9686740" y="2846439"/>
            <a:ext cx="141585" cy="147483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5BACA5-2FA6-C829-D73A-77D18A8281E9}"/>
              </a:ext>
            </a:extLst>
          </p:cNvPr>
          <p:cNvSpPr/>
          <p:nvPr/>
        </p:nvSpPr>
        <p:spPr>
          <a:xfrm>
            <a:off x="9748682" y="3317620"/>
            <a:ext cx="141585" cy="14748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23E8AC-5638-1246-318B-6CC4C8F94B89}"/>
              </a:ext>
            </a:extLst>
          </p:cNvPr>
          <p:cNvSpPr/>
          <p:nvPr/>
        </p:nvSpPr>
        <p:spPr>
          <a:xfrm>
            <a:off x="9788080" y="3822782"/>
            <a:ext cx="141585" cy="14748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41856E8-24D7-C2A1-6BA6-A34BD04669E7}"/>
              </a:ext>
            </a:extLst>
          </p:cNvPr>
          <p:cNvSpPr/>
          <p:nvPr/>
        </p:nvSpPr>
        <p:spPr>
          <a:xfrm>
            <a:off x="9267886" y="3634002"/>
            <a:ext cx="141585" cy="147483"/>
          </a:xfrm>
          <a:prstGeom prst="ellipse">
            <a:avLst/>
          </a:prstGeom>
          <a:solidFill>
            <a:srgbClr val="E13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0344CB-B6F4-0BFA-A3D5-CADA6CD8AAE0}"/>
              </a:ext>
            </a:extLst>
          </p:cNvPr>
          <p:cNvSpPr/>
          <p:nvPr/>
        </p:nvSpPr>
        <p:spPr>
          <a:xfrm>
            <a:off x="7637664" y="4826351"/>
            <a:ext cx="1203468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726888-F527-15D8-CD1A-6794E080B215}"/>
              </a:ext>
            </a:extLst>
          </p:cNvPr>
          <p:cNvCxnSpPr>
            <a:stCxn id="51" idx="6"/>
            <a:endCxn id="53" idx="2"/>
          </p:cNvCxnSpPr>
          <p:nvPr/>
        </p:nvCxnSpPr>
        <p:spPr>
          <a:xfrm flipV="1">
            <a:off x="8766442" y="3391362"/>
            <a:ext cx="982240" cy="361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B82F804-3D0C-2041-E8DD-FBF601C0276E}"/>
                  </a:ext>
                </a:extLst>
              </p:cNvPr>
              <p:cNvSpPr txBox="1"/>
              <p:nvPr/>
            </p:nvSpPr>
            <p:spPr>
              <a:xfrm>
                <a:off x="9240771" y="482635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B82F804-3D0C-2041-E8DD-FBF601C0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771" y="4826351"/>
                <a:ext cx="401156" cy="369332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C17C7A-9B79-40E3-4A14-A4A734A7EE8A}"/>
                  </a:ext>
                </a:extLst>
              </p:cNvPr>
              <p:cNvSpPr txBox="1"/>
              <p:nvPr/>
            </p:nvSpPr>
            <p:spPr>
              <a:xfrm>
                <a:off x="9639983" y="482635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E13F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E13F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E13FE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E13FE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E13FE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C17C7A-9B79-40E3-4A14-A4A734A7E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3" y="4826351"/>
                <a:ext cx="401156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91B24C6B-EDFA-7190-9ED8-7AC66BE775C1}"/>
              </a:ext>
            </a:extLst>
          </p:cNvPr>
          <p:cNvSpPr/>
          <p:nvPr/>
        </p:nvSpPr>
        <p:spPr>
          <a:xfrm>
            <a:off x="8841132" y="4826351"/>
            <a:ext cx="1200007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5" grpId="1" animBg="1"/>
      <p:bldP spid="35" grpId="2" animBg="1"/>
      <p:bldP spid="36" grpId="0" animBg="1"/>
      <p:bldP spid="41" grpId="0" animBg="1"/>
      <p:bldP spid="42" grpId="0" animBg="1"/>
      <p:bldP spid="43" grpId="0" animBg="1"/>
      <p:bldP spid="44" grpId="0" animBg="1"/>
      <p:bldP spid="45" grpId="0"/>
      <p:bldP spid="53" grpId="0" animBg="1"/>
      <p:bldP spid="54" grpId="0" animBg="1"/>
      <p:bldP spid="54" grpId="1" animBg="1"/>
      <p:bldP spid="54" grpId="2" animBg="1"/>
      <p:bldP spid="55" grpId="0" animBg="1"/>
      <p:bldP spid="59" grpId="0" animBg="1"/>
      <p:bldP spid="59" grpId="1" animBg="1"/>
      <p:bldP spid="59" grpId="2" animBg="1"/>
      <p:bldP spid="62" grpId="0" animBg="1"/>
      <p:bldP spid="63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ACCE-A57C-35E5-3FC9-AE7185AD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Алгоритм Відсікання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53E8D-9AAC-2B21-F1C7-138A11F23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222055" cy="2464185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А що ми робимо коли у масиві є більше як один трикутник</a:t>
            </a:r>
            <a:r>
              <a:rPr lang="en-US" dirty="0">
                <a:latin typeface="YouTube Sans"/>
              </a:rPr>
              <a:t>?</a:t>
            </a:r>
          </a:p>
          <a:p>
            <a:pPr lvl="1"/>
            <a:r>
              <a:rPr lang="uk-UA" dirty="0">
                <a:latin typeface="YouTube Sans"/>
              </a:rPr>
              <a:t>Виконуємо алгоритм для кожного трикутника окремо</a:t>
            </a:r>
          </a:p>
          <a:p>
            <a:r>
              <a:rPr lang="uk-UA" dirty="0">
                <a:latin typeface="YouTube Sans"/>
              </a:rPr>
              <a:t>У цей спосіб, ми можемо відсікати всі трикутники які ми зберігаємо у масиві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для кожної площини</a:t>
            </a:r>
          </a:p>
          <a:p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7B3A14-DB1A-068C-C6AF-10583AE5BA67}"/>
                  </a:ext>
                </a:extLst>
              </p:cNvPr>
              <p:cNvSpPr txBox="1"/>
              <p:nvPr/>
            </p:nvSpPr>
            <p:spPr>
              <a:xfrm>
                <a:off x="7452330" y="349572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7B3A14-DB1A-068C-C6AF-10583AE5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30" y="3495721"/>
                <a:ext cx="4011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9EE740-9FD4-599B-C5C7-357B14C9AD59}"/>
                  </a:ext>
                </a:extLst>
              </p:cNvPr>
              <p:cNvSpPr txBox="1"/>
              <p:nvPr/>
            </p:nvSpPr>
            <p:spPr>
              <a:xfrm>
                <a:off x="7853486" y="349572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9EE740-9FD4-599B-C5C7-357B14C9A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486" y="3495721"/>
                <a:ext cx="4011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B98A9C-7722-4382-D79E-147590E7FF7C}"/>
                  </a:ext>
                </a:extLst>
              </p:cNvPr>
              <p:cNvSpPr txBox="1"/>
              <p:nvPr/>
            </p:nvSpPr>
            <p:spPr>
              <a:xfrm>
                <a:off x="8254642" y="349572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uk-U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B98A9C-7722-4382-D79E-147590E7F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642" y="3495721"/>
                <a:ext cx="4011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CDE3E0-A313-2F77-0789-760AA3494A6A}"/>
              </a:ext>
            </a:extLst>
          </p:cNvPr>
          <p:cNvSpPr/>
          <p:nvPr/>
        </p:nvSpPr>
        <p:spPr>
          <a:xfrm>
            <a:off x="8047669" y="1273477"/>
            <a:ext cx="1464319" cy="920794"/>
          </a:xfrm>
          <a:custGeom>
            <a:avLst/>
            <a:gdLst>
              <a:gd name="connsiteX0" fmla="*/ 0 w 1464319"/>
              <a:gd name="connsiteY0" fmla="*/ 920794 h 920794"/>
              <a:gd name="connsiteX1" fmla="*/ 741751 w 1464319"/>
              <a:gd name="connsiteY1" fmla="*/ 0 h 920794"/>
              <a:gd name="connsiteX2" fmla="*/ 1464319 w 1464319"/>
              <a:gd name="connsiteY2" fmla="*/ 767328 h 920794"/>
              <a:gd name="connsiteX3" fmla="*/ 0 w 1464319"/>
              <a:gd name="connsiteY3" fmla="*/ 920794 h 92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319" h="920794">
                <a:moveTo>
                  <a:pt x="0" y="920794"/>
                </a:moveTo>
                <a:lnTo>
                  <a:pt x="741751" y="0"/>
                </a:lnTo>
                <a:lnTo>
                  <a:pt x="1464319" y="767328"/>
                </a:lnTo>
                <a:lnTo>
                  <a:pt x="0" y="920794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A0B8DE-7A6C-D646-F327-FC533B3D4FDE}"/>
              </a:ext>
            </a:extLst>
          </p:cNvPr>
          <p:cNvSpPr/>
          <p:nvPr/>
        </p:nvSpPr>
        <p:spPr>
          <a:xfrm>
            <a:off x="8054064" y="2040805"/>
            <a:ext cx="1445135" cy="831273"/>
          </a:xfrm>
          <a:custGeom>
            <a:avLst/>
            <a:gdLst>
              <a:gd name="connsiteX0" fmla="*/ 0 w 1445135"/>
              <a:gd name="connsiteY0" fmla="*/ 140677 h 831273"/>
              <a:gd name="connsiteX1" fmla="*/ 1445135 w 1445135"/>
              <a:gd name="connsiteY1" fmla="*/ 0 h 831273"/>
              <a:gd name="connsiteX2" fmla="*/ 1387586 w 1445135"/>
              <a:gd name="connsiteY2" fmla="*/ 831273 h 831273"/>
              <a:gd name="connsiteX3" fmla="*/ 0 w 1445135"/>
              <a:gd name="connsiteY3" fmla="*/ 140677 h 83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5135" h="831273">
                <a:moveTo>
                  <a:pt x="0" y="140677"/>
                </a:moveTo>
                <a:lnTo>
                  <a:pt x="1445135" y="0"/>
                </a:lnTo>
                <a:lnTo>
                  <a:pt x="1387586" y="831273"/>
                </a:lnTo>
                <a:lnTo>
                  <a:pt x="0" y="140677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604561-7CC6-B7EF-430C-C086BC39A576}"/>
              </a:ext>
            </a:extLst>
          </p:cNvPr>
          <p:cNvSpPr/>
          <p:nvPr/>
        </p:nvSpPr>
        <p:spPr>
          <a:xfrm>
            <a:off x="8712151" y="1203166"/>
            <a:ext cx="153466" cy="15725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B92D85-29AA-6BF4-D790-B5AC797E7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797">
            <a:off x="8571164" y="1541704"/>
            <a:ext cx="493873" cy="5131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3DAAB02-F497-08A5-EC36-FB5E1B77D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797">
            <a:off x="8841685" y="2142102"/>
            <a:ext cx="493873" cy="51311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EE26C9-DB0B-2472-94A2-1BFAA3C7130B}"/>
              </a:ext>
            </a:extLst>
          </p:cNvPr>
          <p:cNvCxnSpPr>
            <a:cxnSpLocks/>
          </p:cNvCxnSpPr>
          <p:nvPr/>
        </p:nvCxnSpPr>
        <p:spPr>
          <a:xfrm flipV="1">
            <a:off x="8484255" y="1270652"/>
            <a:ext cx="813128" cy="17551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186EF4-2B07-EBD8-7AD3-E558080C17A5}"/>
              </a:ext>
            </a:extLst>
          </p:cNvPr>
          <p:cNvSpPr/>
          <p:nvPr/>
        </p:nvSpPr>
        <p:spPr>
          <a:xfrm>
            <a:off x="7983538" y="2118632"/>
            <a:ext cx="153466" cy="15725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071682-E39B-C050-E78E-BBDDD0BBC488}"/>
              </a:ext>
            </a:extLst>
          </p:cNvPr>
          <p:cNvSpPr txBox="1"/>
          <p:nvPr/>
        </p:nvSpPr>
        <p:spPr>
          <a:xfrm>
            <a:off x="1261872" y="4389168"/>
            <a:ext cx="4219750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Коли ми знаходимо точку перетину, нам треба лінійно інтерполювати всі атрибути трикутника щоби правильно їх обчислити для нової вершини!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058F5-8FE9-C124-5367-B5295AF8ADD5}"/>
                  </a:ext>
                </a:extLst>
              </p:cNvPr>
              <p:cNvSpPr txBox="1"/>
              <p:nvPr/>
            </p:nvSpPr>
            <p:spPr>
              <a:xfrm>
                <a:off x="8656245" y="3492896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058F5-8FE9-C124-5367-B5295AF8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245" y="3492896"/>
                <a:ext cx="4011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C5BEA1-61F6-DDA9-8713-0E169CEC4C9A}"/>
                  </a:ext>
                </a:extLst>
              </p:cNvPr>
              <p:cNvSpPr txBox="1"/>
              <p:nvPr/>
            </p:nvSpPr>
            <p:spPr>
              <a:xfrm>
                <a:off x="9057404" y="3492896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uk-U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C5BEA1-61F6-DDA9-8713-0E169CEC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404" y="3492896"/>
                <a:ext cx="40115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BF63C2-6DB2-D6BB-D0FC-8D1736EB6DAF}"/>
                  </a:ext>
                </a:extLst>
              </p:cNvPr>
              <p:cNvSpPr txBox="1"/>
              <p:nvPr/>
            </p:nvSpPr>
            <p:spPr>
              <a:xfrm>
                <a:off x="9459004" y="3492896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uk-UA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BF63C2-6DB2-D6BB-D0FC-8D1736EB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004" y="3492896"/>
                <a:ext cx="40115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F9CFF3-03A6-5E2C-2E6F-A2D18DD7DE65}"/>
                  </a:ext>
                </a:extLst>
              </p:cNvPr>
              <p:cNvSpPr txBox="1"/>
              <p:nvPr/>
            </p:nvSpPr>
            <p:spPr>
              <a:xfrm>
                <a:off x="7452330" y="4289416"/>
                <a:ext cx="401156" cy="3815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F9CFF3-03A6-5E2C-2E6F-A2D18DD7D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30" y="4289416"/>
                <a:ext cx="401156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5D8001-D3F3-6898-1C40-12F2D3057C41}"/>
                  </a:ext>
                </a:extLst>
              </p:cNvPr>
              <p:cNvSpPr txBox="1"/>
              <p:nvPr/>
            </p:nvSpPr>
            <p:spPr>
              <a:xfrm>
                <a:off x="7853486" y="4289416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5D8001-D3F3-6898-1C40-12F2D3057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486" y="4289416"/>
                <a:ext cx="401156" cy="369332"/>
              </a:xfrm>
              <a:prstGeom prst="rect">
                <a:avLst/>
              </a:prstGeom>
              <a:blipFill>
                <a:blip r:embed="rId10"/>
                <a:stretch>
                  <a:fillRect b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4217718-4940-AE6B-6541-7F99F0B723E0}"/>
                  </a:ext>
                </a:extLst>
              </p:cNvPr>
              <p:cNvSpPr txBox="1"/>
              <p:nvPr/>
            </p:nvSpPr>
            <p:spPr>
              <a:xfrm>
                <a:off x="8254642" y="4289416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uk-U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4217718-4940-AE6B-6541-7F99F0B72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642" y="4289416"/>
                <a:ext cx="401156" cy="369332"/>
              </a:xfrm>
              <a:prstGeom prst="rect">
                <a:avLst/>
              </a:prstGeom>
              <a:blipFill>
                <a:blip r:embed="rId11"/>
                <a:stretch>
                  <a:fillRect b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8C1AFC-555D-1595-91D5-1060C9393686}"/>
                  </a:ext>
                </a:extLst>
              </p:cNvPr>
              <p:cNvSpPr txBox="1"/>
              <p:nvPr/>
            </p:nvSpPr>
            <p:spPr>
              <a:xfrm>
                <a:off x="8656245" y="428659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8C1AFC-555D-1595-91D5-1060C939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245" y="4286591"/>
                <a:ext cx="40115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9F53FF-D8E3-6A5C-001C-9315D5E3C1CA}"/>
                  </a:ext>
                </a:extLst>
              </p:cNvPr>
              <p:cNvSpPr txBox="1"/>
              <p:nvPr/>
            </p:nvSpPr>
            <p:spPr>
              <a:xfrm>
                <a:off x="9057404" y="428659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uk-UA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9F53FF-D8E3-6A5C-001C-9315D5E3C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404" y="4286591"/>
                <a:ext cx="4011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F891A0E-41BB-6DFC-16FB-EB95F9BAF74E}"/>
                  </a:ext>
                </a:extLst>
              </p:cNvPr>
              <p:cNvSpPr txBox="1"/>
              <p:nvPr/>
            </p:nvSpPr>
            <p:spPr>
              <a:xfrm>
                <a:off x="9459004" y="428659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uk-UA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F891A0E-41BB-6DFC-16FB-EB95F9BA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004" y="4286591"/>
                <a:ext cx="40115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292A455-65AB-5A3B-43A9-04EF82B327E6}"/>
              </a:ext>
            </a:extLst>
          </p:cNvPr>
          <p:cNvSpPr/>
          <p:nvPr/>
        </p:nvSpPr>
        <p:spPr>
          <a:xfrm>
            <a:off x="8918159" y="1638112"/>
            <a:ext cx="595835" cy="466049"/>
          </a:xfrm>
          <a:custGeom>
            <a:avLst/>
            <a:gdLst>
              <a:gd name="connsiteX0" fmla="*/ 595835 w 595835"/>
              <a:gd name="connsiteY0" fmla="*/ 401156 h 466049"/>
              <a:gd name="connsiteX1" fmla="*/ 212377 w 595835"/>
              <a:gd name="connsiteY1" fmla="*/ 0 h 466049"/>
              <a:gd name="connsiteX2" fmla="*/ 0 w 595835"/>
              <a:gd name="connsiteY2" fmla="*/ 466049 h 466049"/>
              <a:gd name="connsiteX3" fmla="*/ 595835 w 595835"/>
              <a:gd name="connsiteY3" fmla="*/ 401156 h 46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835" h="466049">
                <a:moveTo>
                  <a:pt x="595835" y="401156"/>
                </a:moveTo>
                <a:lnTo>
                  <a:pt x="212377" y="0"/>
                </a:lnTo>
                <a:lnTo>
                  <a:pt x="0" y="466049"/>
                </a:lnTo>
                <a:lnTo>
                  <a:pt x="595835" y="401156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F9F3C75-2F51-86CC-940F-BB02EA488E55}"/>
              </a:ext>
            </a:extLst>
          </p:cNvPr>
          <p:cNvSpPr/>
          <p:nvPr/>
        </p:nvSpPr>
        <p:spPr>
          <a:xfrm>
            <a:off x="8915123" y="2039880"/>
            <a:ext cx="595834" cy="837708"/>
          </a:xfrm>
          <a:custGeom>
            <a:avLst/>
            <a:gdLst>
              <a:gd name="connsiteX0" fmla="*/ 0 w 595834"/>
              <a:gd name="connsiteY0" fmla="*/ 58993 h 837708"/>
              <a:gd name="connsiteX1" fmla="*/ 595834 w 595834"/>
              <a:gd name="connsiteY1" fmla="*/ 0 h 837708"/>
              <a:gd name="connsiteX2" fmla="*/ 519143 w 595834"/>
              <a:gd name="connsiteY2" fmla="*/ 837708 h 837708"/>
              <a:gd name="connsiteX3" fmla="*/ 0 w 595834"/>
              <a:gd name="connsiteY3" fmla="*/ 58993 h 83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834" h="837708">
                <a:moveTo>
                  <a:pt x="0" y="58993"/>
                </a:moveTo>
                <a:lnTo>
                  <a:pt x="595834" y="0"/>
                </a:lnTo>
                <a:lnTo>
                  <a:pt x="519143" y="837708"/>
                </a:lnTo>
                <a:lnTo>
                  <a:pt x="0" y="58993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8D4BBE5-26E2-E26B-CF2E-E220B19EA0F4}"/>
              </a:ext>
            </a:extLst>
          </p:cNvPr>
          <p:cNvSpPr/>
          <p:nvPr/>
        </p:nvSpPr>
        <p:spPr>
          <a:xfrm>
            <a:off x="8720444" y="2104773"/>
            <a:ext cx="702023" cy="772815"/>
          </a:xfrm>
          <a:custGeom>
            <a:avLst/>
            <a:gdLst>
              <a:gd name="connsiteX0" fmla="*/ 702023 w 702023"/>
              <a:gd name="connsiteY0" fmla="*/ 772815 h 772815"/>
              <a:gd name="connsiteX1" fmla="*/ 194679 w 702023"/>
              <a:gd name="connsiteY1" fmla="*/ 0 h 772815"/>
              <a:gd name="connsiteX2" fmla="*/ 0 w 702023"/>
              <a:gd name="connsiteY2" fmla="*/ 412955 h 772815"/>
              <a:gd name="connsiteX3" fmla="*/ 702023 w 702023"/>
              <a:gd name="connsiteY3" fmla="*/ 772815 h 77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023" h="772815">
                <a:moveTo>
                  <a:pt x="702023" y="772815"/>
                </a:moveTo>
                <a:lnTo>
                  <a:pt x="194679" y="0"/>
                </a:lnTo>
                <a:lnTo>
                  <a:pt x="0" y="412955"/>
                </a:lnTo>
                <a:lnTo>
                  <a:pt x="702023" y="772815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5E648FC-D16C-F954-3FA2-E7E2771DC96B}"/>
              </a:ext>
            </a:extLst>
          </p:cNvPr>
          <p:cNvSpPr/>
          <p:nvPr/>
        </p:nvSpPr>
        <p:spPr>
          <a:xfrm>
            <a:off x="9360997" y="2774827"/>
            <a:ext cx="153466" cy="15725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8C9AAF1-4C67-EB1D-9C77-0971655ACAA1}"/>
              </a:ext>
            </a:extLst>
          </p:cNvPr>
          <p:cNvSpPr/>
          <p:nvPr/>
        </p:nvSpPr>
        <p:spPr>
          <a:xfrm>
            <a:off x="9430284" y="1958433"/>
            <a:ext cx="153466" cy="15725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71A3D1-1ECB-C7D7-AB75-33CC85001B2D}"/>
              </a:ext>
            </a:extLst>
          </p:cNvPr>
          <p:cNvSpPr/>
          <p:nvPr/>
        </p:nvSpPr>
        <p:spPr>
          <a:xfrm>
            <a:off x="9062611" y="1557719"/>
            <a:ext cx="153466" cy="1572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5F6BB9B-224B-4312-E52F-686750EBDAFF}"/>
              </a:ext>
            </a:extLst>
          </p:cNvPr>
          <p:cNvSpPr/>
          <p:nvPr/>
        </p:nvSpPr>
        <p:spPr>
          <a:xfrm>
            <a:off x="8850689" y="1997113"/>
            <a:ext cx="153466" cy="15725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23ACE-D166-5FC9-E2F0-46654E077049}"/>
              </a:ext>
            </a:extLst>
          </p:cNvPr>
          <p:cNvSpPr/>
          <p:nvPr/>
        </p:nvSpPr>
        <p:spPr>
          <a:xfrm>
            <a:off x="8642780" y="2436947"/>
            <a:ext cx="153466" cy="157252"/>
          </a:xfrm>
          <a:prstGeom prst="ellipse">
            <a:avLst/>
          </a:prstGeom>
          <a:solidFill>
            <a:srgbClr val="E13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EA37B22-B989-D45A-D806-51463277692D}"/>
              </a:ext>
            </a:extLst>
          </p:cNvPr>
          <p:cNvSpPr/>
          <p:nvPr/>
        </p:nvSpPr>
        <p:spPr>
          <a:xfrm>
            <a:off x="7452330" y="3492896"/>
            <a:ext cx="1203468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6EE5375-DBA6-A519-771F-C3BDEC05A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797">
            <a:off x="9056930" y="1781358"/>
            <a:ext cx="266762" cy="27715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DB49F66-83D4-228E-7877-0B51FAE22D52}"/>
              </a:ext>
            </a:extLst>
          </p:cNvPr>
          <p:cNvSpPr/>
          <p:nvPr/>
        </p:nvSpPr>
        <p:spPr>
          <a:xfrm>
            <a:off x="8655798" y="3492896"/>
            <a:ext cx="1204362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2EE3535-7D16-AD59-7C29-9858F3ACA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797">
            <a:off x="8802043" y="2309799"/>
            <a:ext cx="278622" cy="28947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A6F6CCD-BA00-F5B0-B28C-3E18F5894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797">
            <a:off x="9152494" y="2145018"/>
            <a:ext cx="278622" cy="289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64F7C04-1433-3445-908B-FA40C22E6D7D}"/>
                  </a:ext>
                </a:extLst>
              </p:cNvPr>
              <p:cNvSpPr txBox="1"/>
              <p:nvPr/>
            </p:nvSpPr>
            <p:spPr>
              <a:xfrm>
                <a:off x="9862804" y="428659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64F7C04-1433-3445-908B-FA40C22E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804" y="4286591"/>
                <a:ext cx="40115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9E9EC52-7F45-F465-D974-F9AD2C5E4AF2}"/>
                  </a:ext>
                </a:extLst>
              </p:cNvPr>
              <p:cNvSpPr txBox="1"/>
              <p:nvPr/>
            </p:nvSpPr>
            <p:spPr>
              <a:xfrm>
                <a:off x="10263963" y="4286591"/>
                <a:ext cx="4011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uk-UA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9E9EC52-7F45-F465-D974-F9AD2C5E4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963" y="4286591"/>
                <a:ext cx="40115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F2CE931-3573-0CE9-BAAD-F464D4CFC72F}"/>
                  </a:ext>
                </a:extLst>
              </p:cNvPr>
              <p:cNvSpPr txBox="1"/>
              <p:nvPr/>
            </p:nvSpPr>
            <p:spPr>
              <a:xfrm>
                <a:off x="10665563" y="4286591"/>
                <a:ext cx="401156" cy="3781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E13F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E13F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13FE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E13FE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E13FE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F2CE931-3573-0CE9-BAAD-F464D4CFC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563" y="4286591"/>
                <a:ext cx="401156" cy="3781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AC05C7A6-283B-5EA3-1AC8-7F293F36BFF3}"/>
              </a:ext>
            </a:extLst>
          </p:cNvPr>
          <p:cNvSpPr/>
          <p:nvPr/>
        </p:nvSpPr>
        <p:spPr>
          <a:xfrm>
            <a:off x="7452330" y="4292137"/>
            <a:ext cx="1203468" cy="3815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F3914B-EB9A-7158-C9F4-19C12ADC162C}"/>
              </a:ext>
            </a:extLst>
          </p:cNvPr>
          <p:cNvSpPr/>
          <p:nvPr/>
        </p:nvSpPr>
        <p:spPr>
          <a:xfrm>
            <a:off x="8656692" y="4293472"/>
            <a:ext cx="1203468" cy="381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539F0B3-A6F5-3A16-3224-720A6487BA2C}"/>
              </a:ext>
            </a:extLst>
          </p:cNvPr>
          <p:cNvSpPr/>
          <p:nvPr/>
        </p:nvSpPr>
        <p:spPr>
          <a:xfrm>
            <a:off x="9860160" y="4292985"/>
            <a:ext cx="1203468" cy="38151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4AAA7FB-C5ED-DBAF-CAE0-8B9065FD4936}"/>
              </a:ext>
            </a:extLst>
          </p:cNvPr>
          <p:cNvSpPr txBox="1"/>
          <p:nvPr/>
        </p:nvSpPr>
        <p:spPr>
          <a:xfrm>
            <a:off x="6177931" y="3493374"/>
            <a:ext cx="120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Введення</a:t>
            </a:r>
            <a:r>
              <a:rPr lang="en-US" dirty="0">
                <a:latin typeface="YouTube Sans"/>
              </a:rPr>
              <a:t>: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5C39EF-CA55-5A8A-77B2-5E0968DF523C}"/>
              </a:ext>
            </a:extLst>
          </p:cNvPr>
          <p:cNvSpPr txBox="1"/>
          <p:nvPr/>
        </p:nvSpPr>
        <p:spPr>
          <a:xfrm>
            <a:off x="6072061" y="4296291"/>
            <a:ext cx="133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YouTube Sans"/>
              </a:rPr>
              <a:t>Виведення</a:t>
            </a:r>
            <a:r>
              <a:rPr lang="en-US" dirty="0">
                <a:latin typeface="YouTube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8837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1" grpId="2" animBg="1"/>
      <p:bldP spid="25" grpId="0" animBg="1"/>
      <p:bldP spid="17" grpId="0" animBg="1"/>
      <p:bldP spid="17" grpId="1" animBg="1"/>
      <p:bldP spid="17" grpId="2" animBg="1"/>
      <p:bldP spid="2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3" grpId="0" animBg="1"/>
      <p:bldP spid="53" grpId="1" animBg="1"/>
      <p:bldP spid="53" grpId="2" animBg="1"/>
      <p:bldP spid="54" grpId="0" animBg="1"/>
      <p:bldP spid="55" grpId="0" animBg="1"/>
      <p:bldP spid="56" grpId="0" animBg="1"/>
      <p:bldP spid="56" grpId="1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1" grpId="0" animBg="1"/>
      <p:bldP spid="62" grpId="0" animBg="1"/>
      <p:bldP spid="62" grpId="1" animBg="1"/>
      <p:bldP spid="65" grpId="0" animBg="1"/>
      <p:bldP spid="65" grpId="1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B57C-CBAC-1821-0400-3B847538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Алгоритм Відсікання</a:t>
            </a:r>
            <a:br>
              <a:rPr lang="en-US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9A307-53F5-B0C9-E0DC-5377B561B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8315" y="1124687"/>
            <a:ext cx="4502988" cy="57333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718C3A4-2EE2-3657-3BD7-524A135CD3D8}"/>
              </a:ext>
            </a:extLst>
          </p:cNvPr>
          <p:cNvSpPr txBox="1"/>
          <p:nvPr/>
        </p:nvSpPr>
        <p:spPr>
          <a:xfrm>
            <a:off x="221345" y="1149152"/>
            <a:ext cx="2261937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Ми ітеруємо через всіх трикутників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EFCE85-8A9B-E160-A467-12D8C59A8C60}"/>
              </a:ext>
            </a:extLst>
          </p:cNvPr>
          <p:cNvCxnSpPr>
            <a:cxnSpLocks/>
          </p:cNvCxnSpPr>
          <p:nvPr/>
        </p:nvCxnSpPr>
        <p:spPr>
          <a:xfrm>
            <a:off x="2347082" y="1389236"/>
            <a:ext cx="565608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D3EF9754-FCAA-915C-308D-AED49CCA54A2}"/>
              </a:ext>
            </a:extLst>
          </p:cNvPr>
          <p:cNvSpPr/>
          <p:nvPr/>
        </p:nvSpPr>
        <p:spPr>
          <a:xfrm>
            <a:off x="2923574" y="2956156"/>
            <a:ext cx="192505" cy="644276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FA0E54-1C20-2CA3-0389-26E64553EAFF}"/>
              </a:ext>
            </a:extLst>
          </p:cNvPr>
          <p:cNvSpPr txBox="1"/>
          <p:nvPr/>
        </p:nvSpPr>
        <p:spPr>
          <a:xfrm>
            <a:off x="96552" y="2978121"/>
            <a:ext cx="256242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Навантажуємо вершини ребра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9E26ED-AE62-38E3-5564-7618077D037C}"/>
              </a:ext>
            </a:extLst>
          </p:cNvPr>
          <p:cNvSpPr/>
          <p:nvPr/>
        </p:nvSpPr>
        <p:spPr>
          <a:xfrm>
            <a:off x="3744425" y="1124687"/>
            <a:ext cx="880669" cy="1554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B4FA68-9D2B-DE62-B816-910BA58E731C}"/>
              </a:ext>
            </a:extLst>
          </p:cNvPr>
          <p:cNvSpPr/>
          <p:nvPr/>
        </p:nvSpPr>
        <p:spPr>
          <a:xfrm>
            <a:off x="4659345" y="1124687"/>
            <a:ext cx="968263" cy="1554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579A80-8FEA-E6AC-9A21-DFAE8AEE661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606696" y="3278294"/>
            <a:ext cx="316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5E6806C-129B-CF1B-6FA6-86E52900E1C2}"/>
              </a:ext>
            </a:extLst>
          </p:cNvPr>
          <p:cNvSpPr txBox="1"/>
          <p:nvPr/>
        </p:nvSpPr>
        <p:spPr>
          <a:xfrm>
            <a:off x="159986" y="1951830"/>
            <a:ext cx="2446710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Обчислюємо чи вершини є позаду площини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DF4F1A-A75E-03FE-FD70-5D22CB5F79C0}"/>
              </a:ext>
            </a:extLst>
          </p:cNvPr>
          <p:cNvSpPr/>
          <p:nvPr/>
        </p:nvSpPr>
        <p:spPr>
          <a:xfrm>
            <a:off x="3052317" y="3647462"/>
            <a:ext cx="3423984" cy="2520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CA6C2AA-03B8-3F21-547C-46B2860FDE8C}"/>
              </a:ext>
            </a:extLst>
          </p:cNvPr>
          <p:cNvSpPr/>
          <p:nvPr/>
        </p:nvSpPr>
        <p:spPr>
          <a:xfrm>
            <a:off x="2916018" y="2240935"/>
            <a:ext cx="192505" cy="64427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C56499-B7C3-0F25-9E02-2DFC6A4045F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599140" y="2563073"/>
            <a:ext cx="31687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2E50F189-13EA-BF6A-C809-B0DD8F8C768E}"/>
              </a:ext>
            </a:extLst>
          </p:cNvPr>
          <p:cNvSpPr/>
          <p:nvPr/>
        </p:nvSpPr>
        <p:spPr>
          <a:xfrm>
            <a:off x="2680719" y="3824122"/>
            <a:ext cx="349858" cy="2777249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9A767-BA64-F93B-56C2-9E914E847923}"/>
              </a:ext>
            </a:extLst>
          </p:cNvPr>
          <p:cNvSpPr txBox="1"/>
          <p:nvPr/>
        </p:nvSpPr>
        <p:spPr>
          <a:xfrm>
            <a:off x="103193" y="4508519"/>
            <a:ext cx="2555786" cy="12003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Обчислюємо всі випадки відсікання одного трикутника з площиною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8065BE-B25F-04CE-E6F4-B1DACD3EB5B9}"/>
              </a:ext>
            </a:extLst>
          </p:cNvPr>
          <p:cNvSpPr txBox="1"/>
          <p:nvPr/>
        </p:nvSpPr>
        <p:spPr>
          <a:xfrm>
            <a:off x="7332922" y="3278294"/>
            <a:ext cx="2562427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Знаючи кілкість вершин поза площини, ми знаємо у якому випадку відсікання ми є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162C3F-3E8C-DFE0-6137-0843A43F60A1}"/>
              </a:ext>
            </a:extLst>
          </p:cNvPr>
          <p:cNvSpPr/>
          <p:nvPr/>
        </p:nvSpPr>
        <p:spPr>
          <a:xfrm>
            <a:off x="3232846" y="2413495"/>
            <a:ext cx="2784496" cy="388699"/>
          </a:xfrm>
          <a:prstGeom prst="rect">
            <a:avLst/>
          </a:prstGeom>
          <a:noFill/>
          <a:ln w="38100">
            <a:solidFill>
              <a:srgbClr val="E13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0BB7C2-7BF8-7D87-153C-83167390CA22}"/>
              </a:ext>
            </a:extLst>
          </p:cNvPr>
          <p:cNvSpPr txBox="1"/>
          <p:nvPr/>
        </p:nvSpPr>
        <p:spPr>
          <a:xfrm>
            <a:off x="7332921" y="1962908"/>
            <a:ext cx="2562427" cy="646331"/>
          </a:xfrm>
          <a:prstGeom prst="rect">
            <a:avLst/>
          </a:prstGeom>
          <a:solidFill>
            <a:srgbClr val="E13FE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Треба нам створити цю функцію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13689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46" grpId="0" animBg="1"/>
      <p:bldP spid="46" grpId="1" animBg="1"/>
      <p:bldP spid="47" grpId="0" animBg="1"/>
      <p:bldP spid="47" grpId="1" animBg="1"/>
      <p:bldP spid="57" grpId="0" animBg="1"/>
      <p:bldP spid="57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B57C-CBAC-1821-0400-3B847538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Алгоритм Відсікання - Скорочення</a:t>
            </a:r>
            <a:br>
              <a:rPr lang="en-US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9A307-53F5-B0C9-E0DC-5377B561B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799" y="1098268"/>
            <a:ext cx="8837130" cy="43760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718C3A4-2EE2-3657-3BD7-524A135CD3D8}"/>
              </a:ext>
            </a:extLst>
          </p:cNvPr>
          <p:cNvSpPr txBox="1"/>
          <p:nvPr/>
        </p:nvSpPr>
        <p:spPr>
          <a:xfrm>
            <a:off x="240122" y="1323595"/>
            <a:ext cx="2261937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Ми ітеруємо через кожне ребро трикутника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EFCE85-8A9B-E160-A467-12D8C59A8C60}"/>
              </a:ext>
            </a:extLst>
          </p:cNvPr>
          <p:cNvCxnSpPr>
            <a:cxnSpLocks/>
          </p:cNvCxnSpPr>
          <p:nvPr/>
        </p:nvCxnSpPr>
        <p:spPr>
          <a:xfrm>
            <a:off x="2403478" y="1950954"/>
            <a:ext cx="565608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D3EF9754-FCAA-915C-308D-AED49CCA54A2}"/>
              </a:ext>
            </a:extLst>
          </p:cNvPr>
          <p:cNvSpPr/>
          <p:nvPr/>
        </p:nvSpPr>
        <p:spPr>
          <a:xfrm>
            <a:off x="2969086" y="2201963"/>
            <a:ext cx="192505" cy="683260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FA0E54-1C20-2CA3-0389-26E64553EAFF}"/>
              </a:ext>
            </a:extLst>
          </p:cNvPr>
          <p:cNvSpPr txBox="1"/>
          <p:nvPr/>
        </p:nvSpPr>
        <p:spPr>
          <a:xfrm>
            <a:off x="158286" y="2307362"/>
            <a:ext cx="256242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Навантажуємо вершини ребра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C6ADD3-188C-32C3-AE7A-0186B3D7A4B5}"/>
              </a:ext>
            </a:extLst>
          </p:cNvPr>
          <p:cNvSpPr txBox="1"/>
          <p:nvPr/>
        </p:nvSpPr>
        <p:spPr>
          <a:xfrm>
            <a:off x="8419240" y="3274256"/>
            <a:ext cx="2758703" cy="646331"/>
          </a:xfrm>
          <a:prstGeom prst="rect">
            <a:avLst/>
          </a:prstGeom>
          <a:solidFill>
            <a:srgbClr val="E13FE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Перевірюємо чи це ребро перетинає площину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579A80-8FEA-E6AC-9A21-DFAE8AEE6618}"/>
              </a:ext>
            </a:extLst>
          </p:cNvPr>
          <p:cNvCxnSpPr>
            <a:cxnSpLocks/>
          </p:cNvCxnSpPr>
          <p:nvPr/>
        </p:nvCxnSpPr>
        <p:spPr>
          <a:xfrm>
            <a:off x="2652208" y="2539944"/>
            <a:ext cx="316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B07BB0B-07F4-116A-FE53-06C5E91C50DA}"/>
              </a:ext>
            </a:extLst>
          </p:cNvPr>
          <p:cNvSpPr/>
          <p:nvPr/>
        </p:nvSpPr>
        <p:spPr>
          <a:xfrm>
            <a:off x="3386824" y="4457537"/>
            <a:ext cx="7752229" cy="60815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BCB2E2-151E-A748-BA43-E50D301BB56E}"/>
              </a:ext>
            </a:extLst>
          </p:cNvPr>
          <p:cNvSpPr txBox="1"/>
          <p:nvPr/>
        </p:nvSpPr>
        <p:spPr>
          <a:xfrm>
            <a:off x="120784" y="4144935"/>
            <a:ext cx="2594591" cy="147732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Лінійно інтерполюємо наші атрибути вершини до положення обрізаної вершини, та зберігаємо її у масиві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B9E937-A879-A4EC-1517-C1EB784DB00B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715375" y="4761614"/>
            <a:ext cx="671449" cy="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ADF4F1A-A75E-03FE-FD70-5D22CB5F79C0}"/>
              </a:ext>
            </a:extLst>
          </p:cNvPr>
          <p:cNvSpPr/>
          <p:nvPr/>
        </p:nvSpPr>
        <p:spPr>
          <a:xfrm>
            <a:off x="3161590" y="2974660"/>
            <a:ext cx="3520563" cy="3890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F041D0-1C61-DFB2-A09A-8773A236C987}"/>
              </a:ext>
            </a:extLst>
          </p:cNvPr>
          <p:cNvSpPr/>
          <p:nvPr/>
        </p:nvSpPr>
        <p:spPr>
          <a:xfrm>
            <a:off x="3161590" y="4124650"/>
            <a:ext cx="6110298" cy="270711"/>
          </a:xfrm>
          <a:prstGeom prst="rect">
            <a:avLst/>
          </a:prstGeom>
          <a:noFill/>
          <a:ln w="28575">
            <a:solidFill>
              <a:srgbClr val="E13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5D2B3-E300-9A00-031D-5591A39998A6}"/>
              </a:ext>
            </a:extLst>
          </p:cNvPr>
          <p:cNvSpPr txBox="1"/>
          <p:nvPr/>
        </p:nvSpPr>
        <p:spPr>
          <a:xfrm>
            <a:off x="8419240" y="2479940"/>
            <a:ext cx="2758703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Обчислюємо чи кінцеві вершини є поза площини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A37C-8BEC-194A-727C-8ABD08C79128}"/>
              </a:ext>
            </a:extLst>
          </p:cNvPr>
          <p:cNvSpPr txBox="1"/>
          <p:nvPr/>
        </p:nvSpPr>
        <p:spPr>
          <a:xfrm>
            <a:off x="142203" y="3109240"/>
            <a:ext cx="259459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Якщо вершина є видима, додаємо її до виведенного масиву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1500B3-C970-E7C3-5E36-4C3831621753}"/>
              </a:ext>
            </a:extLst>
          </p:cNvPr>
          <p:cNvCxnSpPr>
            <a:cxnSpLocks/>
          </p:cNvCxnSpPr>
          <p:nvPr/>
        </p:nvCxnSpPr>
        <p:spPr>
          <a:xfrm>
            <a:off x="2350557" y="3763276"/>
            <a:ext cx="671449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19FEB3B4-4FD3-2ECD-C347-DCB912BA0FBF}"/>
              </a:ext>
            </a:extLst>
          </p:cNvPr>
          <p:cNvSpPr/>
          <p:nvPr/>
        </p:nvSpPr>
        <p:spPr>
          <a:xfrm>
            <a:off x="3051099" y="3447187"/>
            <a:ext cx="192505" cy="632181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A94183-290E-F3CD-9EC0-7D4A06484861}"/>
              </a:ext>
            </a:extLst>
          </p:cNvPr>
          <p:cNvSpPr/>
          <p:nvPr/>
        </p:nvSpPr>
        <p:spPr>
          <a:xfrm>
            <a:off x="7113864" y="4744836"/>
            <a:ext cx="3959604" cy="2382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7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45" grpId="0" animBg="1"/>
      <p:bldP spid="52" grpId="0" animBg="1"/>
      <p:bldP spid="53" grpId="0" animBg="1"/>
      <p:bldP spid="9" grpId="0" animBg="1"/>
      <p:bldP spid="15" grpId="0" animBg="1"/>
      <p:bldP spid="4" grpId="0" animBg="1"/>
      <p:bldP spid="6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4948-F959-C63B-4495-D6E80735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Алгоритм Відсікання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4635-3F5F-5F18-26D9-E3AC04786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Отже, тепер ми тільки мусимо винайти як написати наступні дві функції</a:t>
            </a:r>
            <a:r>
              <a:rPr lang="en-US" dirty="0">
                <a:latin typeface="YouTube Sans"/>
              </a:rPr>
              <a:t>:</a:t>
            </a:r>
          </a:p>
          <a:p>
            <a:pPr lvl="1"/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IsBehind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Plane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uk-UA" dirty="0">
                <a:latin typeface="YouTube Sans"/>
              </a:rPr>
              <a:t>Ми перше виведемо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IsBehindPlane</a:t>
            </a:r>
            <a:r>
              <a:rPr lang="uk-UA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а після, виведемо</a:t>
            </a:r>
            <a:r>
              <a:rPr lang="en-US" dirty="0">
                <a:latin typeface="YouTube Sans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3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845B-1F54-E9C3-9715-4EDEC307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IsBehindPlane</a:t>
            </a:r>
            <a:endParaRPr lang="en-US" sz="4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1B6A6-5AEF-9419-6C69-3D4BE2FD58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890918" cy="1067041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Все разом, ми маємо </a:t>
                </a:r>
                <a:r>
                  <a:rPr lang="en-US" dirty="0">
                    <a:latin typeface="YouTube Sans"/>
                  </a:rPr>
                  <a:t>6 </a:t>
                </a:r>
                <a:r>
                  <a:rPr lang="uk-UA" dirty="0">
                    <a:latin typeface="YouTube Sans"/>
                  </a:rPr>
                  <a:t>площини проти яких ми хочемо відсікати</a:t>
                </a:r>
                <a:r>
                  <a:rPr lang="en-US" dirty="0">
                    <a:latin typeface="YouTube Sans"/>
                  </a:rPr>
                  <a:t> (2 </a:t>
                </a:r>
                <a:r>
                  <a:rPr lang="uk-UA" dirty="0">
                    <a:latin typeface="YouTube Sans"/>
                  </a:rPr>
                  <a:t>для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, 2 </a:t>
                </a:r>
                <a:r>
                  <a:rPr lang="uk-UA" dirty="0">
                    <a:latin typeface="YouTube Sans"/>
                  </a:rPr>
                  <a:t>для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, 2 </a:t>
                </a:r>
                <a:r>
                  <a:rPr lang="uk-UA" dirty="0">
                    <a:latin typeface="YouTube Sans"/>
                  </a:rPr>
                  <a:t>для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) </a:t>
                </a:r>
                <a:r>
                  <a:rPr lang="uk-UA" dirty="0">
                    <a:latin typeface="YouTube Sans"/>
                  </a:rPr>
                  <a:t>а також мусимо обрізати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щоби він не був від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ємним або 0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Ми вперше виведемо формули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в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en-US" dirty="0" err="1">
                    <a:latin typeface="Consolas" panose="020B0609020204030204" pitchFamily="49" charset="0"/>
                  </a:rPr>
                  <a:t>IsBehindPlane</a:t>
                </a: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1B6A6-5AEF-9419-6C69-3D4BE2FD58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890918" cy="1067041"/>
              </a:xfrm>
              <a:blipFill>
                <a:blip r:embed="rId2"/>
                <a:stretch>
                  <a:fillRect l="-137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3F3AEF-A8B4-E11B-0091-012FC06246F7}"/>
              </a:ext>
            </a:extLst>
          </p:cNvPr>
          <p:cNvCxnSpPr>
            <a:cxnSpLocks/>
          </p:cNvCxnSpPr>
          <p:nvPr/>
        </p:nvCxnSpPr>
        <p:spPr>
          <a:xfrm flipV="1">
            <a:off x="1690912" y="3222001"/>
            <a:ext cx="0" cy="1355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B6466B-879C-30EF-53DD-98AA53367781}"/>
                  </a:ext>
                </a:extLst>
              </p:cNvPr>
              <p:cNvSpPr txBox="1"/>
              <p:nvPr/>
            </p:nvSpPr>
            <p:spPr>
              <a:xfrm>
                <a:off x="1602663" y="2924083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B6466B-879C-30EF-53DD-98AA53367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663" y="2924083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E71CFB-17F0-942F-964F-663661A08904}"/>
                  </a:ext>
                </a:extLst>
              </p:cNvPr>
              <p:cNvSpPr txBox="1"/>
              <p:nvPr/>
            </p:nvSpPr>
            <p:spPr>
              <a:xfrm>
                <a:off x="3667457" y="3222001"/>
                <a:ext cx="4138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E71CFB-17F0-942F-964F-663661A08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457" y="3222001"/>
                <a:ext cx="413896" cy="276999"/>
              </a:xfrm>
              <a:prstGeom prst="rect">
                <a:avLst/>
              </a:prstGeom>
              <a:blipFill>
                <a:blip r:embed="rId4"/>
                <a:stretch>
                  <a:fillRect l="-2941" r="-5882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53473C-CC1C-89C5-5AA9-33BFE231288F}"/>
                  </a:ext>
                </a:extLst>
              </p:cNvPr>
              <p:cNvSpPr txBox="1"/>
              <p:nvPr/>
            </p:nvSpPr>
            <p:spPr>
              <a:xfrm>
                <a:off x="3761278" y="5998091"/>
                <a:ext cx="240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53473C-CC1C-89C5-5AA9-33BFE2312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278" y="5998091"/>
                <a:ext cx="240772" cy="276999"/>
              </a:xfrm>
              <a:prstGeom prst="rect">
                <a:avLst/>
              </a:prstGeom>
              <a:blipFill>
                <a:blip r:embed="rId5"/>
                <a:stretch>
                  <a:fillRect l="-12500" r="-7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20BB6D-9D3B-76C4-BBCB-919EB1B84C7D}"/>
                  </a:ext>
                </a:extLst>
              </p:cNvPr>
              <p:cNvSpPr txBox="1"/>
              <p:nvPr/>
            </p:nvSpPr>
            <p:spPr>
              <a:xfrm>
                <a:off x="5388295" y="2772309"/>
                <a:ext cx="831958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20BB6D-9D3B-76C4-BBCB-919EB1B84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295" y="2772309"/>
                <a:ext cx="831958" cy="565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80343A-AD90-AB98-DA13-2AB07B720DF7}"/>
                  </a:ext>
                </a:extLst>
              </p:cNvPr>
              <p:cNvSpPr txBox="1"/>
              <p:nvPr/>
            </p:nvSpPr>
            <p:spPr>
              <a:xfrm>
                <a:off x="6503221" y="2916418"/>
                <a:ext cx="1230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∈[−1,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80343A-AD90-AB98-DA13-2AB07B720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221" y="2916418"/>
                <a:ext cx="1230273" cy="276999"/>
              </a:xfrm>
              <a:prstGeom prst="rect">
                <a:avLst/>
              </a:prstGeom>
              <a:blipFill>
                <a:blip r:embed="rId7"/>
                <a:stretch>
                  <a:fillRect l="-6931" r="-2970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9539A4-64D3-5401-4157-85B4712C6C62}"/>
                  </a:ext>
                </a:extLst>
              </p:cNvPr>
              <p:cNvSpPr txBox="1"/>
              <p:nvPr/>
            </p:nvSpPr>
            <p:spPr>
              <a:xfrm>
                <a:off x="5388296" y="3423395"/>
                <a:ext cx="1345753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9539A4-64D3-5401-4157-85B4712C6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296" y="3423395"/>
                <a:ext cx="1345753" cy="565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15D2DF-B1FB-F907-0B04-11B006BD387B}"/>
                  </a:ext>
                </a:extLst>
              </p:cNvPr>
              <p:cNvSpPr txBox="1"/>
              <p:nvPr/>
            </p:nvSpPr>
            <p:spPr>
              <a:xfrm>
                <a:off x="5388296" y="4151862"/>
                <a:ext cx="15495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15D2DF-B1FB-F907-0B04-11B006BD3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296" y="4151862"/>
                <a:ext cx="1549591" cy="276999"/>
              </a:xfrm>
              <a:prstGeom prst="rect">
                <a:avLst/>
              </a:prstGeom>
              <a:blipFill>
                <a:blip r:embed="rId9"/>
                <a:stretch>
                  <a:fillRect l="-27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103E10EF-3FFB-586E-A49B-5EA50F722CBD}"/>
              </a:ext>
            </a:extLst>
          </p:cNvPr>
          <p:cNvSpPr/>
          <p:nvPr/>
        </p:nvSpPr>
        <p:spPr>
          <a:xfrm>
            <a:off x="6430276" y="2808551"/>
            <a:ext cx="1303215" cy="5289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A55AE-6053-29B0-3620-6F154F472A5E}"/>
              </a:ext>
            </a:extLst>
          </p:cNvPr>
          <p:cNvSpPr txBox="1"/>
          <p:nvPr/>
        </p:nvSpPr>
        <p:spPr>
          <a:xfrm>
            <a:off x="7943519" y="2536035"/>
            <a:ext cx="3259356" cy="175432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Ми знаємо що наша спроєктована точка є в цьому діапазоні.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Ми хочемо вивести в якому діапазоні наша не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 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спроєктована точка мусить бути щоби її було видно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0F1B4-4089-84B5-7D37-7F46BED2E437}"/>
              </a:ext>
            </a:extLst>
          </p:cNvPr>
          <p:cNvSpPr/>
          <p:nvPr/>
        </p:nvSpPr>
        <p:spPr>
          <a:xfrm>
            <a:off x="5282043" y="4121842"/>
            <a:ext cx="1744399" cy="37463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559D35C-983D-E7C1-0FE4-F82A9964A55E}"/>
              </a:ext>
            </a:extLst>
          </p:cNvPr>
          <p:cNvSpPr/>
          <p:nvPr/>
        </p:nvSpPr>
        <p:spPr>
          <a:xfrm>
            <a:off x="2078810" y="3555954"/>
            <a:ext cx="1684421" cy="2580774"/>
          </a:xfrm>
          <a:custGeom>
            <a:avLst/>
            <a:gdLst>
              <a:gd name="connsiteX0" fmla="*/ 0 w 1684421"/>
              <a:gd name="connsiteY0" fmla="*/ 1064795 h 2580774"/>
              <a:gd name="connsiteX1" fmla="*/ 6015 w 1684421"/>
              <a:gd name="connsiteY1" fmla="*/ 1287379 h 2580774"/>
              <a:gd name="connsiteX2" fmla="*/ 1684421 w 1684421"/>
              <a:gd name="connsiteY2" fmla="*/ 2580774 h 2580774"/>
              <a:gd name="connsiteX3" fmla="*/ 1678405 w 1684421"/>
              <a:gd name="connsiteY3" fmla="*/ 0 h 2580774"/>
              <a:gd name="connsiteX4" fmla="*/ 0 w 1684421"/>
              <a:gd name="connsiteY4" fmla="*/ 1064795 h 258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4421" h="2580774">
                <a:moveTo>
                  <a:pt x="0" y="1064795"/>
                </a:moveTo>
                <a:lnTo>
                  <a:pt x="6015" y="1287379"/>
                </a:lnTo>
                <a:lnTo>
                  <a:pt x="1684421" y="2580774"/>
                </a:lnTo>
                <a:cubicBezTo>
                  <a:pt x="1682416" y="1720516"/>
                  <a:pt x="1680410" y="860258"/>
                  <a:pt x="1678405" y="0"/>
                </a:cubicBezTo>
                <a:lnTo>
                  <a:pt x="0" y="1064795"/>
                </a:lnTo>
                <a:close/>
              </a:path>
            </a:pathLst>
          </a:cu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B5892C-5164-2896-DAF3-A2DF99722ED1}"/>
              </a:ext>
            </a:extLst>
          </p:cNvPr>
          <p:cNvCxnSpPr>
            <a:cxnSpLocks/>
          </p:cNvCxnSpPr>
          <p:nvPr/>
        </p:nvCxnSpPr>
        <p:spPr>
          <a:xfrm flipV="1">
            <a:off x="2084030" y="3555954"/>
            <a:ext cx="1673185" cy="107120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45B515F-05DA-244A-AD9B-2950AFC60684}"/>
              </a:ext>
            </a:extLst>
          </p:cNvPr>
          <p:cNvCxnSpPr>
            <a:cxnSpLocks/>
          </p:cNvCxnSpPr>
          <p:nvPr/>
        </p:nvCxnSpPr>
        <p:spPr>
          <a:xfrm>
            <a:off x="2084030" y="4823969"/>
            <a:ext cx="1677248" cy="13126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 descr="Camera">
                <a:extLst>
                  <a:ext uri="{FF2B5EF4-FFF2-40B4-BE49-F238E27FC236}">
                    <a16:creationId xmlns:a16="http://schemas.microsoft.com/office/drawing/2014/main" id="{A21509E4-9677-1E76-FAFB-6814ACE405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4553766"/>
                  </p:ext>
                </p:extLst>
              </p:nvPr>
            </p:nvGraphicFramePr>
            <p:xfrm>
              <a:off x="1555927" y="4309160"/>
              <a:ext cx="575281" cy="90968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575281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 descr="Camera">
                <a:extLst>
                  <a:ext uri="{FF2B5EF4-FFF2-40B4-BE49-F238E27FC236}">
                    <a16:creationId xmlns:a16="http://schemas.microsoft.com/office/drawing/2014/main" id="{A21509E4-9677-1E76-FAFB-6814ACE405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55927" y="4309160"/>
                <a:ext cx="575281" cy="909684"/>
              </a:xfrm>
              <a:prstGeom prst="rect">
                <a:avLst/>
              </a:prstGeom>
            </p:spPr>
          </p:pic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F7053C-BD15-2850-8C38-DF1FB202BB9D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447047" y="4309160"/>
            <a:ext cx="1834996" cy="4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938060-29F7-79F2-D789-6E0967F2A7C1}"/>
                  </a:ext>
                </a:extLst>
              </p:cNvPr>
              <p:cNvSpPr txBox="1"/>
              <p:nvPr/>
            </p:nvSpPr>
            <p:spPr>
              <a:xfrm>
                <a:off x="7943519" y="4364633"/>
                <a:ext cx="2653062" cy="64633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Це саме виведення можна зробити для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938060-29F7-79F2-D789-6E0967F2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519" y="4364633"/>
                <a:ext cx="2653062" cy="646331"/>
              </a:xfrm>
              <a:prstGeom prst="rect">
                <a:avLst/>
              </a:prstGeom>
              <a:blipFill>
                <a:blip r:embed="rId12"/>
                <a:stretch>
                  <a:fillRect l="-183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AFC779-0F04-E36C-702E-7362DFA59DA8}"/>
                  </a:ext>
                </a:extLst>
              </p:cNvPr>
              <p:cNvSpPr txBox="1"/>
              <p:nvPr/>
            </p:nvSpPr>
            <p:spPr>
              <a:xfrm>
                <a:off x="4948181" y="5129486"/>
                <a:ext cx="3241771" cy="1477328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Якщо наші не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спроектовані точки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є в цьому діапазоні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то не мусимо їх обрізати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.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Інакше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вони є позаду наших двох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площин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AFC779-0F04-E36C-702E-7362DFA59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181" y="5129486"/>
                <a:ext cx="3241771" cy="1477328"/>
              </a:xfrm>
              <a:prstGeom prst="rect">
                <a:avLst/>
              </a:prstGeom>
              <a:blipFill>
                <a:blip r:embed="rId13"/>
                <a:stretch>
                  <a:fillRect l="-1695" t="-2058" r="-942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0C9481-96B8-4233-3E01-D4EA048C32E9}"/>
                  </a:ext>
                </a:extLst>
              </p:cNvPr>
              <p:cNvSpPr txBox="1"/>
              <p:nvPr/>
            </p:nvSpPr>
            <p:spPr>
              <a:xfrm>
                <a:off x="5388295" y="4621623"/>
                <a:ext cx="155722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0C9481-96B8-4233-3E01-D4EA048C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295" y="4621623"/>
                <a:ext cx="1557221" cy="298928"/>
              </a:xfrm>
              <a:prstGeom prst="rect">
                <a:avLst/>
              </a:prstGeom>
              <a:blipFill>
                <a:blip r:embed="rId14"/>
                <a:stretch>
                  <a:fillRect l="-2745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CE144427-7E48-E9B0-B835-A86FB1524F95}"/>
              </a:ext>
            </a:extLst>
          </p:cNvPr>
          <p:cNvSpPr/>
          <p:nvPr/>
        </p:nvSpPr>
        <p:spPr>
          <a:xfrm>
            <a:off x="5282043" y="4591399"/>
            <a:ext cx="1744399" cy="3746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2" grpId="0" animBg="1"/>
      <p:bldP spid="33" grpId="0" animBg="1"/>
      <p:bldP spid="34" grpId="0" animBg="1"/>
      <p:bldP spid="36" grpId="0" animBg="1"/>
      <p:bldP spid="44" grpId="0" animBg="1"/>
      <p:bldP spid="45" grpId="0" animBg="1"/>
      <p:bldP spid="46" grpId="0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DC3C-C95C-2CA9-B8FE-BE456823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IsBehindPlane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3FCE4B-959B-72AF-84C8-CF5F61C7D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8595360" cy="927090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Для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ми маємо трохи інші межі</a:t>
                </a:r>
                <a:r>
                  <a:rPr lang="en-US" dirty="0">
                    <a:latin typeface="YouTube Sans"/>
                  </a:rPr>
                  <a:t>. </a:t>
                </a:r>
                <a:r>
                  <a:rPr lang="uk-UA" dirty="0">
                    <a:latin typeface="YouTube Sans"/>
                  </a:rPr>
                  <a:t>Ми хочемо щоби наші проєктовані точки мали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між </a:t>
                </a:r>
                <a:r>
                  <a:rPr lang="en-US" dirty="0">
                    <a:latin typeface="YouTube Sans"/>
                  </a:rPr>
                  <a:t>0 </a:t>
                </a:r>
                <a:r>
                  <a:rPr lang="uk-UA" dirty="0">
                    <a:latin typeface="YouTube Sans"/>
                  </a:rPr>
                  <a:t>і</a:t>
                </a:r>
                <a:r>
                  <a:rPr lang="en-US" dirty="0">
                    <a:latin typeface="YouTube Sans"/>
                  </a:rPr>
                  <a:t> 1 </a:t>
                </a:r>
                <a:r>
                  <a:rPr lang="uk-UA" dirty="0">
                    <a:latin typeface="YouTube Sans"/>
                  </a:rPr>
                  <a:t>замість між</a:t>
                </a:r>
                <a:r>
                  <a:rPr lang="en-US" dirty="0">
                    <a:latin typeface="YouTube Sans"/>
                  </a:rPr>
                  <a:t> -1 </a:t>
                </a:r>
                <a:r>
                  <a:rPr lang="uk-UA" dirty="0">
                    <a:latin typeface="YouTube Sans"/>
                  </a:rPr>
                  <a:t>і</a:t>
                </a:r>
                <a:r>
                  <a:rPr lang="en-US" dirty="0">
                    <a:latin typeface="YouTube Sans"/>
                  </a:rPr>
                  <a:t> 1 (-1 </a:t>
                </a:r>
                <a:r>
                  <a:rPr lang="uk-UA" dirty="0">
                    <a:latin typeface="YouTube Sans"/>
                  </a:rPr>
                  <a:t>до</a:t>
                </a:r>
                <a:r>
                  <a:rPr lang="en-US" dirty="0">
                    <a:latin typeface="YouTube Sans"/>
                  </a:rPr>
                  <a:t> 0 </a:t>
                </a:r>
                <a:r>
                  <a:rPr lang="uk-UA" dirty="0">
                    <a:latin typeface="YouTube Sans"/>
                  </a:rPr>
                  <a:t>є позаду камери</a:t>
                </a:r>
                <a:r>
                  <a:rPr lang="en-US" dirty="0">
                    <a:latin typeface="YouTube Sans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3FCE4B-959B-72AF-84C8-CF5F61C7D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8595360" cy="927090"/>
              </a:xfrm>
              <a:blipFill>
                <a:blip r:embed="rId2"/>
                <a:stretch>
                  <a:fillRect l="-142" t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46455-7EC8-35FE-08F5-03B53A917B4E}"/>
                  </a:ext>
                </a:extLst>
              </p:cNvPr>
              <p:cNvSpPr txBox="1"/>
              <p:nvPr/>
            </p:nvSpPr>
            <p:spPr>
              <a:xfrm>
                <a:off x="2061672" y="3376430"/>
                <a:ext cx="690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𝑛𝑒𝑎𝑟𝑍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46455-7EC8-35FE-08F5-03B53A917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72" y="3376430"/>
                <a:ext cx="690125" cy="276999"/>
              </a:xfrm>
              <a:prstGeom prst="rect">
                <a:avLst/>
              </a:prstGeom>
              <a:blipFill>
                <a:blip r:embed="rId3"/>
                <a:stretch>
                  <a:fillRect l="-6195" r="-708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702181-1293-6825-23C2-AD273AF7D37E}"/>
                  </a:ext>
                </a:extLst>
              </p:cNvPr>
              <p:cNvSpPr txBox="1"/>
              <p:nvPr/>
            </p:nvSpPr>
            <p:spPr>
              <a:xfrm>
                <a:off x="3109961" y="2853056"/>
                <a:ext cx="5699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𝑓𝑎𝑟𝑍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702181-1293-6825-23C2-AD273AF7D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961" y="2853056"/>
                <a:ext cx="569900" cy="276999"/>
              </a:xfrm>
              <a:prstGeom prst="rect">
                <a:avLst/>
              </a:prstGeom>
              <a:blipFill>
                <a:blip r:embed="rId4"/>
                <a:stretch>
                  <a:fillRect l="-12766" r="-1276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954E94-C91D-9EAA-FB0C-9DD56CA5BE1E}"/>
                  </a:ext>
                </a:extLst>
              </p:cNvPr>
              <p:cNvSpPr txBox="1"/>
              <p:nvPr/>
            </p:nvSpPr>
            <p:spPr>
              <a:xfrm>
                <a:off x="4215782" y="2661726"/>
                <a:ext cx="831959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954E94-C91D-9EAA-FB0C-9DD56CA5B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82" y="2661726"/>
                <a:ext cx="831959" cy="565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2159C6-34E5-C3D0-95D3-86E4D73E0A8A}"/>
                  </a:ext>
                </a:extLst>
              </p:cNvPr>
              <p:cNvSpPr txBox="1"/>
              <p:nvPr/>
            </p:nvSpPr>
            <p:spPr>
              <a:xfrm>
                <a:off x="5330708" y="2805835"/>
                <a:ext cx="10571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2159C6-34E5-C3D0-95D3-86E4D73E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08" y="2805835"/>
                <a:ext cx="1057149" cy="276999"/>
              </a:xfrm>
              <a:prstGeom prst="rect">
                <a:avLst/>
              </a:prstGeom>
              <a:blipFill>
                <a:blip r:embed="rId6"/>
                <a:stretch>
                  <a:fillRect l="-7471" r="-3448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88C683-B16F-6353-F51A-1FF95F456431}"/>
                  </a:ext>
                </a:extLst>
              </p:cNvPr>
              <p:cNvSpPr txBox="1"/>
              <p:nvPr/>
            </p:nvSpPr>
            <p:spPr>
              <a:xfrm>
                <a:off x="4132214" y="3429000"/>
                <a:ext cx="1172629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88C683-B16F-6353-F51A-1FF95F456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14" y="3429000"/>
                <a:ext cx="1172629" cy="565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40CFEA-FF06-0902-91E5-2FEAE0A17B5F}"/>
                  </a:ext>
                </a:extLst>
              </p:cNvPr>
              <p:cNvSpPr txBox="1"/>
              <p:nvPr/>
            </p:nvSpPr>
            <p:spPr>
              <a:xfrm>
                <a:off x="4132214" y="4173773"/>
                <a:ext cx="1245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40CFEA-FF06-0902-91E5-2FEAE0A17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14" y="4173773"/>
                <a:ext cx="1245021" cy="276999"/>
              </a:xfrm>
              <a:prstGeom prst="rect">
                <a:avLst/>
              </a:prstGeom>
              <a:blipFill>
                <a:blip r:embed="rId8"/>
                <a:stretch>
                  <a:fillRect l="-686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F828209-09ED-492A-166A-ACCA7BB72A20}"/>
              </a:ext>
            </a:extLst>
          </p:cNvPr>
          <p:cNvSpPr/>
          <p:nvPr/>
        </p:nvSpPr>
        <p:spPr>
          <a:xfrm>
            <a:off x="3994485" y="4078705"/>
            <a:ext cx="1443789" cy="4692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FAF5DF-A2C7-B82A-70FE-CBC1983AF1E2}"/>
              </a:ext>
            </a:extLst>
          </p:cNvPr>
          <p:cNvSpPr/>
          <p:nvPr/>
        </p:nvSpPr>
        <p:spPr>
          <a:xfrm>
            <a:off x="2406316" y="3380874"/>
            <a:ext cx="992605" cy="2153652"/>
          </a:xfrm>
          <a:custGeom>
            <a:avLst/>
            <a:gdLst>
              <a:gd name="connsiteX0" fmla="*/ 0 w 992605"/>
              <a:gd name="connsiteY0" fmla="*/ 625642 h 2153652"/>
              <a:gd name="connsiteX1" fmla="*/ 6016 w 992605"/>
              <a:gd name="connsiteY1" fmla="*/ 1395663 h 2153652"/>
              <a:gd name="connsiteX2" fmla="*/ 992605 w 992605"/>
              <a:gd name="connsiteY2" fmla="*/ 2153652 h 2153652"/>
              <a:gd name="connsiteX3" fmla="*/ 992605 w 992605"/>
              <a:gd name="connsiteY3" fmla="*/ 0 h 2153652"/>
              <a:gd name="connsiteX4" fmla="*/ 0 w 992605"/>
              <a:gd name="connsiteY4" fmla="*/ 625642 h 215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605" h="2153652">
                <a:moveTo>
                  <a:pt x="0" y="625642"/>
                </a:moveTo>
                <a:cubicBezTo>
                  <a:pt x="2005" y="882316"/>
                  <a:pt x="4011" y="1138989"/>
                  <a:pt x="6016" y="1395663"/>
                </a:cubicBezTo>
                <a:lnTo>
                  <a:pt x="992605" y="2153652"/>
                </a:lnTo>
                <a:lnTo>
                  <a:pt x="992605" y="0"/>
                </a:lnTo>
                <a:lnTo>
                  <a:pt x="0" y="625642"/>
                </a:lnTo>
                <a:close/>
              </a:path>
            </a:pathLst>
          </a:cu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53B59D-7E1A-A822-E395-FA7C987BB528}"/>
              </a:ext>
            </a:extLst>
          </p:cNvPr>
          <p:cNvCxnSpPr>
            <a:cxnSpLocks/>
          </p:cNvCxnSpPr>
          <p:nvPr/>
        </p:nvCxnSpPr>
        <p:spPr>
          <a:xfrm flipV="1">
            <a:off x="2014494" y="3188368"/>
            <a:ext cx="1673185" cy="1071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647226-F0D0-1BCA-B870-F64218E42F7E}"/>
              </a:ext>
            </a:extLst>
          </p:cNvPr>
          <p:cNvCxnSpPr>
            <a:cxnSpLocks/>
          </p:cNvCxnSpPr>
          <p:nvPr/>
        </p:nvCxnSpPr>
        <p:spPr>
          <a:xfrm>
            <a:off x="2014494" y="4456383"/>
            <a:ext cx="1677248" cy="13126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74DEDA-5F6B-9365-B014-6F8834862FA9}"/>
              </a:ext>
            </a:extLst>
          </p:cNvPr>
          <p:cNvCxnSpPr>
            <a:cxnSpLocks/>
          </p:cNvCxnSpPr>
          <p:nvPr/>
        </p:nvCxnSpPr>
        <p:spPr>
          <a:xfrm>
            <a:off x="3394911" y="3188368"/>
            <a:ext cx="0" cy="258063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16E20E-0ADB-0C5D-FA83-9BBFCF0F14C4}"/>
              </a:ext>
            </a:extLst>
          </p:cNvPr>
          <p:cNvCxnSpPr>
            <a:cxnSpLocks/>
          </p:cNvCxnSpPr>
          <p:nvPr/>
        </p:nvCxnSpPr>
        <p:spPr>
          <a:xfrm>
            <a:off x="2412332" y="3711742"/>
            <a:ext cx="0" cy="130542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amera">
                <a:extLst>
                  <a:ext uri="{FF2B5EF4-FFF2-40B4-BE49-F238E27FC236}">
                    <a16:creationId xmlns:a16="http://schemas.microsoft.com/office/drawing/2014/main" id="{A26BF063-0C41-8B77-076C-D91FC216BF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256907"/>
                  </p:ext>
                </p:extLst>
              </p:nvPr>
            </p:nvGraphicFramePr>
            <p:xfrm>
              <a:off x="1486391" y="3941574"/>
              <a:ext cx="575281" cy="90968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75281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amera">
                <a:extLst>
                  <a:ext uri="{FF2B5EF4-FFF2-40B4-BE49-F238E27FC236}">
                    <a16:creationId xmlns:a16="http://schemas.microsoft.com/office/drawing/2014/main" id="{A26BF063-0C41-8B77-076C-D91FC216BF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86391" y="3941574"/>
                <a:ext cx="575281" cy="909684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41284D-1748-2786-D9DF-248610B41750}"/>
              </a:ext>
            </a:extLst>
          </p:cNvPr>
          <p:cNvCxnSpPr>
            <a:stCxn id="18" idx="1"/>
          </p:cNvCxnSpPr>
          <p:nvPr/>
        </p:nvCxnSpPr>
        <p:spPr>
          <a:xfrm flipH="1">
            <a:off x="3109961" y="4313321"/>
            <a:ext cx="884524" cy="180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2646FE-7D8E-DC58-AB47-9DB95BF3C200}"/>
                  </a:ext>
                </a:extLst>
              </p:cNvPr>
              <p:cNvSpPr txBox="1"/>
              <p:nvPr/>
            </p:nvSpPr>
            <p:spPr>
              <a:xfrm>
                <a:off x="5937585" y="3659406"/>
                <a:ext cx="2195761" cy="1200329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Ми маємо трохи інші межі з якими мусимо перетинати в осі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2646FE-7D8E-DC58-AB47-9DB95BF3C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585" y="3659406"/>
                <a:ext cx="2195761" cy="1200329"/>
              </a:xfrm>
              <a:prstGeom prst="rect">
                <a:avLst/>
              </a:prstGeom>
              <a:blipFill>
                <a:blip r:embed="rId11"/>
                <a:stretch>
                  <a:fillRect l="-2222" t="-2538" r="-111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65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 animBg="1"/>
      <p:bldP spid="19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3FB9-5468-E021-2A7E-760BD46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Трикутники поза Полем Зору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79C8-39C8-4350-5F5C-2F977B3C4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4548992" cy="4392957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В попередніих лекціях, ми бачили що коли об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єкт є заду камери, ми далі його малюємо</a:t>
            </a:r>
          </a:p>
          <a:p>
            <a:r>
              <a:rPr lang="uk-UA" dirty="0">
                <a:latin typeface="YouTube Sans"/>
              </a:rPr>
              <a:t>Тепер будемо малювати тільки один трикутник заду камери, щоби краще зрозуміти що відбувається</a:t>
            </a:r>
          </a:p>
          <a:p>
            <a:endParaRPr lang="en-US" dirty="0">
              <a:latin typeface="YouTube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mera">
                <a:extLst>
                  <a:ext uri="{FF2B5EF4-FFF2-40B4-BE49-F238E27FC236}">
                    <a16:creationId xmlns:a16="http://schemas.microsoft.com/office/drawing/2014/main" id="{4CEA7B67-2522-E7E7-BDB7-6037D0F965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551558"/>
                  </p:ext>
                </p:extLst>
              </p:nvPr>
            </p:nvGraphicFramePr>
            <p:xfrm>
              <a:off x="7188785" y="2565379"/>
              <a:ext cx="966539" cy="9187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6539" cy="91870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549155" ay="1380554" az="97977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mera">
                <a:extLst>
                  <a:ext uri="{FF2B5EF4-FFF2-40B4-BE49-F238E27FC236}">
                    <a16:creationId xmlns:a16="http://schemas.microsoft.com/office/drawing/2014/main" id="{4CEA7B67-2522-E7E7-BDB7-6037D0F965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8785" y="2565379"/>
                <a:ext cx="966539" cy="91870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63EC759-2A59-6113-D784-059F7BCC01F5}"/>
              </a:ext>
            </a:extLst>
          </p:cNvPr>
          <p:cNvSpPr/>
          <p:nvPr/>
        </p:nvSpPr>
        <p:spPr>
          <a:xfrm>
            <a:off x="6314861" y="2834320"/>
            <a:ext cx="984738" cy="1189360"/>
          </a:xfrm>
          <a:custGeom>
            <a:avLst/>
            <a:gdLst>
              <a:gd name="connsiteX0" fmla="*/ 0 w 984738"/>
              <a:gd name="connsiteY0" fmla="*/ 856851 h 1189360"/>
              <a:gd name="connsiteX1" fmla="*/ 984738 w 984738"/>
              <a:gd name="connsiteY1" fmla="*/ 1189360 h 1189360"/>
              <a:gd name="connsiteX2" fmla="*/ 530735 w 984738"/>
              <a:gd name="connsiteY2" fmla="*/ 0 h 1189360"/>
              <a:gd name="connsiteX3" fmla="*/ 0 w 984738"/>
              <a:gd name="connsiteY3" fmla="*/ 856851 h 118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738" h="1189360">
                <a:moveTo>
                  <a:pt x="0" y="856851"/>
                </a:moveTo>
                <a:lnTo>
                  <a:pt x="984738" y="1189360"/>
                </a:lnTo>
                <a:lnTo>
                  <a:pt x="530735" y="0"/>
                </a:lnTo>
                <a:lnTo>
                  <a:pt x="0" y="856851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EA0EDA-C5F1-D6B9-CECF-E10042E1542F}"/>
              </a:ext>
            </a:extLst>
          </p:cNvPr>
          <p:cNvCxnSpPr/>
          <p:nvPr/>
        </p:nvCxnSpPr>
        <p:spPr>
          <a:xfrm flipV="1">
            <a:off x="7852330" y="2046210"/>
            <a:ext cx="831273" cy="882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2B66F-357E-6AF8-2D9B-311433D2DF84}"/>
              </a:ext>
            </a:extLst>
          </p:cNvPr>
          <p:cNvCxnSpPr>
            <a:cxnSpLocks/>
          </p:cNvCxnSpPr>
          <p:nvPr/>
        </p:nvCxnSpPr>
        <p:spPr>
          <a:xfrm>
            <a:off x="7963144" y="3283526"/>
            <a:ext cx="1123306" cy="3804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0053C9-0A69-837C-B3A8-9F9D5E8693F7}"/>
              </a:ext>
            </a:extLst>
          </p:cNvPr>
          <p:cNvCxnSpPr>
            <a:cxnSpLocks/>
          </p:cNvCxnSpPr>
          <p:nvPr/>
        </p:nvCxnSpPr>
        <p:spPr>
          <a:xfrm flipH="1" flipV="1">
            <a:off x="7443088" y="1866298"/>
            <a:ext cx="121494" cy="1049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5AB9BD-B92F-48B1-6BBB-30173B0D981B}"/>
                  </a:ext>
                </a:extLst>
              </p:cNvPr>
              <p:cNvSpPr txBox="1"/>
              <p:nvPr/>
            </p:nvSpPr>
            <p:spPr>
              <a:xfrm>
                <a:off x="9086450" y="3525494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5AB9BD-B92F-48B1-6BBB-30173B0D9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450" y="3525494"/>
                <a:ext cx="194540" cy="276999"/>
              </a:xfrm>
              <a:prstGeom prst="rect">
                <a:avLst/>
              </a:prstGeom>
              <a:blipFill>
                <a:blip r:embed="rId4"/>
                <a:stretch>
                  <a:fillRect l="-16129" r="-1290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F96104-9A7D-6B30-DF74-02AADCE8E2D2}"/>
                  </a:ext>
                </a:extLst>
              </p:cNvPr>
              <p:cNvSpPr txBox="1"/>
              <p:nvPr/>
            </p:nvSpPr>
            <p:spPr>
              <a:xfrm>
                <a:off x="8683603" y="1769211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F96104-9A7D-6B30-DF74-02AADCE8E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603" y="1769211"/>
                <a:ext cx="180306" cy="276999"/>
              </a:xfrm>
              <a:prstGeom prst="rect">
                <a:avLst/>
              </a:prstGeom>
              <a:blipFill>
                <a:blip r:embed="rId5"/>
                <a:stretch>
                  <a:fillRect l="-16667" r="-100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B39C85-3D5F-3123-2EB2-25D2A6647BF6}"/>
                  </a:ext>
                </a:extLst>
              </p:cNvPr>
              <p:cNvSpPr txBox="1"/>
              <p:nvPr/>
            </p:nvSpPr>
            <p:spPr>
              <a:xfrm>
                <a:off x="7289909" y="1566750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B39C85-3D5F-3123-2EB2-25D2A6647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909" y="1566750"/>
                <a:ext cx="197939" cy="276999"/>
              </a:xfrm>
              <a:prstGeom prst="rect">
                <a:avLst/>
              </a:prstGeom>
              <a:blipFill>
                <a:blip r:embed="rId6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612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B886-44D4-01E9-828E-37A33FD7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IsBehindPlane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BC60C-B08F-FB02-F7C3-747DF475F0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8595360" cy="4454012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Остання площина з якою мусимо перетинати є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uk-UA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Це важче візуалізувати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але виведення є таке саме як раніше</a:t>
                </a:r>
                <a:r>
                  <a:rPr lang="en-US" dirty="0">
                    <a:latin typeface="YouTube Sans"/>
                  </a:rPr>
                  <a:t>.</a:t>
                </a:r>
              </a:p>
              <a:p>
                <a:r>
                  <a:rPr lang="uk-UA" dirty="0">
                    <a:latin typeface="YouTube Sans"/>
                  </a:rPr>
                  <a:t>Ми не хочемо щоби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>
                    <a:latin typeface="YouTube Sans"/>
                  </a:rPr>
                  <a:t>,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тому що ми позаду камери</a:t>
                </a:r>
              </a:p>
              <a:p>
                <a:r>
                  <a:rPr lang="uk-UA" dirty="0">
                    <a:latin typeface="YouTube Sans"/>
                  </a:rPr>
                  <a:t>Ми не хочемо щоби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>
                    <a:latin typeface="YouTube Sans"/>
                  </a:rPr>
                  <a:t>, тому що ми будемо ділити на</a:t>
                </a:r>
                <a:r>
                  <a:rPr lang="en-US" dirty="0">
                    <a:latin typeface="YouTube Sans"/>
                  </a:rPr>
                  <a:t> 0</a:t>
                </a:r>
                <a:endParaRPr lang="uk-UA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Тобто, ми хочемо щоби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uk-UA" dirty="0">
                    <a:latin typeface="YouTube Sans"/>
                  </a:rPr>
                  <a:t>,</a:t>
                </a:r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але це буде важко обчислити у комп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ютерах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Нам треба пізніше знайти точку перетину, і її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 мусить бути дуже малим числом яке є додатне, але не нулєвим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Ми не маємо нескінченої точності в комп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ютерах, так що ми вибираємо номер близько до 0 з яким будемо обрізувати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Наша остаточна формула 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≥0.0001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Кількість </a:t>
                </a:r>
                <a:r>
                  <a:rPr lang="en-US" dirty="0">
                    <a:latin typeface="YouTube Sans"/>
                  </a:rPr>
                  <a:t>0 </a:t>
                </a:r>
                <a:r>
                  <a:rPr lang="uk-UA" dirty="0">
                    <a:latin typeface="YouTube Sans"/>
                  </a:rPr>
                  <a:t>є довільні</a:t>
                </a:r>
                <a:r>
                  <a:rPr lang="en-US" dirty="0">
                    <a:latin typeface="YouTube Sans"/>
                  </a:rPr>
                  <a:t>. </a:t>
                </a:r>
                <a:r>
                  <a:rPr lang="uk-UA" dirty="0">
                    <a:latin typeface="YouTube Sans"/>
                  </a:rPr>
                  <a:t>Під час тестування, ця кількість була досить близько для нашого растеризатора</a:t>
                </a:r>
                <a:endParaRPr lang="en-US" dirty="0">
                  <a:latin typeface="YouTube Sans"/>
                </a:endParaRPr>
              </a:p>
              <a:p>
                <a:pPr lvl="1"/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BC60C-B08F-FB02-F7C3-747DF475F0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8595360" cy="4454012"/>
              </a:xfrm>
              <a:blipFill>
                <a:blip r:embed="rId2"/>
                <a:stretch>
                  <a:fillRect l="-142" t="-958" r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49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4061-BFD3-A8BB-71B7-1EF49F6F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6270C6-D53B-1032-1084-9C0E29EB714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020920" y="4930981"/>
            <a:ext cx="0" cy="13140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1FD1E4-437E-4D90-416E-3C84659CE95A}"/>
              </a:ext>
            </a:extLst>
          </p:cNvPr>
          <p:cNvCxnSpPr>
            <a:cxnSpLocks/>
          </p:cNvCxnSpPr>
          <p:nvPr/>
        </p:nvCxnSpPr>
        <p:spPr>
          <a:xfrm>
            <a:off x="2020920" y="5101571"/>
            <a:ext cx="23249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BC8C1-80E7-F9AA-E9D9-D3F33A74B2B6}"/>
                  </a:ext>
                </a:extLst>
              </p:cNvPr>
              <p:cNvSpPr txBox="1"/>
              <p:nvPr/>
            </p:nvSpPr>
            <p:spPr>
              <a:xfrm>
                <a:off x="1923650" y="6245079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BC8C1-80E7-F9AA-E9D9-D3F33A74B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650" y="6245079"/>
                <a:ext cx="194540" cy="276999"/>
              </a:xfrm>
              <a:prstGeom prst="rect">
                <a:avLst/>
              </a:prstGeom>
              <a:blipFill>
                <a:blip r:embed="rId2"/>
                <a:stretch>
                  <a:fillRect l="-16129" r="-1290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36A9C9-9316-24EC-6C6B-F1F8324DD57E}"/>
                  </a:ext>
                </a:extLst>
              </p:cNvPr>
              <p:cNvSpPr txBox="1"/>
              <p:nvPr/>
            </p:nvSpPr>
            <p:spPr>
              <a:xfrm>
                <a:off x="4383617" y="4954071"/>
                <a:ext cx="240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36A9C9-9316-24EC-6C6B-F1F8324D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617" y="4954071"/>
                <a:ext cx="240771" cy="276999"/>
              </a:xfrm>
              <a:prstGeom prst="rect">
                <a:avLst/>
              </a:prstGeom>
              <a:blipFill>
                <a:blip r:embed="rId3"/>
                <a:stretch>
                  <a:fillRect l="-12500" r="-750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Camera">
                <a:extLst>
                  <a:ext uri="{FF2B5EF4-FFF2-40B4-BE49-F238E27FC236}">
                    <a16:creationId xmlns:a16="http://schemas.microsoft.com/office/drawing/2014/main" id="{EEECBD85-B563-CA62-77E7-D27B11AD1E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7597266"/>
                  </p:ext>
                </p:extLst>
              </p:nvPr>
            </p:nvGraphicFramePr>
            <p:xfrm>
              <a:off x="1885935" y="4693729"/>
              <a:ext cx="575281" cy="9096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75281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Camera">
                <a:extLst>
                  <a:ext uri="{FF2B5EF4-FFF2-40B4-BE49-F238E27FC236}">
                    <a16:creationId xmlns:a16="http://schemas.microsoft.com/office/drawing/2014/main" id="{EEECBD85-B563-CA62-77E7-D27B11AD1E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5935" y="4693729"/>
                <a:ext cx="575281" cy="90968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7905F26-3483-FEA4-1F71-4A851541D89A}"/>
              </a:ext>
            </a:extLst>
          </p:cNvPr>
          <p:cNvSpPr/>
          <p:nvPr/>
        </p:nvSpPr>
        <p:spPr>
          <a:xfrm>
            <a:off x="1975681" y="5005318"/>
            <a:ext cx="142506" cy="16242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545086-ED0D-5E8E-B911-CDB37994A0ED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2097317" y="5143958"/>
            <a:ext cx="2232289" cy="9463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7111FD6-E065-08F8-7874-373850CE9F8D}"/>
              </a:ext>
            </a:extLst>
          </p:cNvPr>
          <p:cNvSpPr/>
          <p:nvPr/>
        </p:nvSpPr>
        <p:spPr>
          <a:xfrm>
            <a:off x="3800816" y="4872857"/>
            <a:ext cx="142506" cy="1624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375939-3344-3788-6FF0-EDA4C94B9338}"/>
              </a:ext>
            </a:extLst>
          </p:cNvPr>
          <p:cNvSpPr/>
          <p:nvPr/>
        </p:nvSpPr>
        <p:spPr>
          <a:xfrm>
            <a:off x="2906468" y="5828201"/>
            <a:ext cx="142506" cy="1624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2D20BE-D88B-9805-7A61-C78494AC75F0}"/>
              </a:ext>
            </a:extLst>
          </p:cNvPr>
          <p:cNvCxnSpPr>
            <a:cxnSpLocks/>
            <a:stCxn id="19" idx="7"/>
            <a:endCxn id="18" idx="3"/>
          </p:cNvCxnSpPr>
          <p:nvPr/>
        </p:nvCxnSpPr>
        <p:spPr>
          <a:xfrm flipV="1">
            <a:off x="3028104" y="5011497"/>
            <a:ext cx="793582" cy="84049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C96EC2-4D70-FAD0-DB60-9659DFD39E85}"/>
                  </a:ext>
                </a:extLst>
              </p:cNvPr>
              <p:cNvSpPr txBox="1"/>
              <p:nvPr/>
            </p:nvSpPr>
            <p:spPr>
              <a:xfrm>
                <a:off x="3800816" y="4555229"/>
                <a:ext cx="283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C96EC2-4D70-FAD0-DB60-9659DFD3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816" y="4555229"/>
                <a:ext cx="283732" cy="276999"/>
              </a:xfrm>
              <a:prstGeom prst="rect">
                <a:avLst/>
              </a:prstGeom>
              <a:blipFill>
                <a:blip r:embed="rId6"/>
                <a:stretch>
                  <a:fillRect l="-17021" r="-1702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E2BAB5-1015-F141-204F-79571BBABE88}"/>
                  </a:ext>
                </a:extLst>
              </p:cNvPr>
              <p:cNvSpPr txBox="1"/>
              <p:nvPr/>
            </p:nvSpPr>
            <p:spPr>
              <a:xfrm>
                <a:off x="2622736" y="5951802"/>
                <a:ext cx="283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E2BAB5-1015-F141-204F-79571BBA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736" y="5951802"/>
                <a:ext cx="283731" cy="276999"/>
              </a:xfrm>
              <a:prstGeom prst="rect">
                <a:avLst/>
              </a:prstGeom>
              <a:blipFill>
                <a:blip r:embed="rId7"/>
                <a:stretch>
                  <a:fillRect l="-17021" r="-1702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EFE382-F3DF-8EE6-2C4E-49382A8EF6C5}"/>
                  </a:ext>
                </a:extLst>
              </p:cNvPr>
              <p:cNvSpPr txBox="1"/>
              <p:nvPr/>
            </p:nvSpPr>
            <p:spPr>
              <a:xfrm>
                <a:off x="4324424" y="5985707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EFE382-F3DF-8EE6-2C4E-49382A8EF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424" y="5985707"/>
                <a:ext cx="212238" cy="276999"/>
              </a:xfrm>
              <a:prstGeom prst="rect">
                <a:avLst/>
              </a:prstGeom>
              <a:blipFill>
                <a:blip r:embed="rId8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A6BC5-86E5-66B9-D331-54B6691E35BF}"/>
                  </a:ext>
                </a:extLst>
              </p:cNvPr>
              <p:cNvSpPr txBox="1"/>
              <p:nvPr/>
            </p:nvSpPr>
            <p:spPr>
              <a:xfrm>
                <a:off x="1360619" y="4930981"/>
                <a:ext cx="561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A6BC5-86E5-66B9-D331-54B6691E3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619" y="4930981"/>
                <a:ext cx="561051" cy="276999"/>
              </a:xfrm>
              <a:prstGeom prst="rect">
                <a:avLst/>
              </a:prstGeom>
              <a:blipFill>
                <a:blip r:embed="rId9"/>
                <a:stretch>
                  <a:fillRect l="-13043" r="-1413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CE8ECD-3DB4-9E72-4FF7-2A7B92B4139B}"/>
                  </a:ext>
                </a:extLst>
              </p:cNvPr>
              <p:cNvSpPr txBox="1"/>
              <p:nvPr/>
            </p:nvSpPr>
            <p:spPr>
              <a:xfrm>
                <a:off x="3183411" y="5207980"/>
                <a:ext cx="2070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CE8ECD-3DB4-9E72-4FF7-2A7B92B41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11" y="5207980"/>
                <a:ext cx="207044" cy="276999"/>
              </a:xfrm>
              <a:prstGeom prst="rect">
                <a:avLst/>
              </a:prstGeom>
              <a:blipFill>
                <a:blip r:embed="rId10"/>
                <a:stretch>
                  <a:fillRect l="-23529" r="-2352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58B318-473A-4083-CB7D-9A6C5EFD103B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2097317" y="4083357"/>
            <a:ext cx="2227107" cy="94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2E6935-6B55-4113-41B2-C0EABF7FC855}"/>
              </a:ext>
            </a:extLst>
          </p:cNvPr>
          <p:cNvCxnSpPr>
            <a:cxnSpLocks/>
          </p:cNvCxnSpPr>
          <p:nvPr/>
        </p:nvCxnSpPr>
        <p:spPr>
          <a:xfrm>
            <a:off x="2094725" y="5143012"/>
            <a:ext cx="2232289" cy="94634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8EDE6499-5E44-97C1-7F7B-EEA43AEC53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799"/>
                <a:ext cx="9861323" cy="2117081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Тепер коли ми знаємо чи точка позаду або перед площиною, ми хочемо знати де перетинаються ребра нашого трикутника з площинами</a:t>
                </a:r>
                <a:r>
                  <a:rPr lang="en-US" dirty="0">
                    <a:latin typeface="YouTube Sans"/>
                  </a:rPr>
                  <a:t> 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Це означає знаходження перетину міх променем (площина) та відрізком (ребро) у двох вимірах, оскільки ми працюємо окремо з кожним виміром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Ми будемо формулу виводити у просторі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Треба знайти рівняння для ребра та для площини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8EDE6499-5E44-97C1-7F7B-EEA43AEC53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799"/>
                <a:ext cx="9861323" cy="2117081"/>
              </a:xfrm>
              <a:blipFill>
                <a:blip r:embed="rId11"/>
                <a:stretch>
                  <a:fillRect l="-124" t="-2017" r="-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D9E9F4-4629-7EEF-FB65-87F8D83D0CCF}"/>
                  </a:ext>
                </a:extLst>
              </p:cNvPr>
              <p:cNvSpPr txBox="1"/>
              <p:nvPr/>
            </p:nvSpPr>
            <p:spPr>
              <a:xfrm>
                <a:off x="6101486" y="3971520"/>
                <a:ext cx="48389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uk-UA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0,  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D9E9F4-4629-7EEF-FB65-87F8D83D0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6" y="3971520"/>
                <a:ext cx="4838952" cy="276999"/>
              </a:xfrm>
              <a:prstGeom prst="rect">
                <a:avLst/>
              </a:prstGeom>
              <a:blipFill>
                <a:blip r:embed="rId12"/>
                <a:stretch>
                  <a:fillRect l="-630" r="-1134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66FA80-86DC-E5E9-BB5E-D212A13D4FB3}"/>
                  </a:ext>
                </a:extLst>
              </p:cNvPr>
              <p:cNvSpPr txBox="1"/>
              <p:nvPr/>
            </p:nvSpPr>
            <p:spPr>
              <a:xfrm>
                <a:off x="5965485" y="5500100"/>
                <a:ext cx="2960610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А як нам знайти формулу для площини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?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66FA80-86DC-E5E9-BB5E-D212A13D4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485" y="5500100"/>
                <a:ext cx="2960610" cy="646331"/>
              </a:xfrm>
              <a:prstGeom prst="rect">
                <a:avLst/>
              </a:prstGeom>
              <a:blipFill>
                <a:blip r:embed="rId13"/>
                <a:stretch>
                  <a:fillRect l="-185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BF5C66-80CB-C9C4-2B3B-B975EC04C83A}"/>
                  </a:ext>
                </a:extLst>
              </p:cNvPr>
              <p:cNvSpPr txBox="1"/>
              <p:nvPr/>
            </p:nvSpPr>
            <p:spPr>
              <a:xfrm>
                <a:off x="5918866" y="4643835"/>
                <a:ext cx="2960610" cy="64633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Більш менш лінійна інтерполяція між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BF5C66-80CB-C9C4-2B3B-B975EC04C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866" y="4643835"/>
                <a:ext cx="2960610" cy="646331"/>
              </a:xfrm>
              <a:prstGeom prst="rect">
                <a:avLst/>
              </a:prstGeom>
              <a:blipFill>
                <a:blip r:embed="rId14"/>
                <a:stretch>
                  <a:fillRect l="-185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5B0FCBF9-2B58-C20E-417E-8B2C2462600F}"/>
              </a:ext>
            </a:extLst>
          </p:cNvPr>
          <p:cNvSpPr/>
          <p:nvPr/>
        </p:nvSpPr>
        <p:spPr>
          <a:xfrm>
            <a:off x="3800815" y="4555229"/>
            <a:ext cx="283733" cy="3114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FDFBDC-AC03-334F-A89A-82E2D5563B79}"/>
              </a:ext>
            </a:extLst>
          </p:cNvPr>
          <p:cNvSpPr/>
          <p:nvPr/>
        </p:nvSpPr>
        <p:spPr>
          <a:xfrm>
            <a:off x="2620143" y="5933630"/>
            <a:ext cx="283733" cy="3114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/>
      <p:bldP spid="24" grpId="0"/>
      <p:bldP spid="36" grpId="0"/>
      <p:bldP spid="38" grpId="0"/>
      <p:bldP spid="22" grpId="0"/>
      <p:bldP spid="26" grpId="0" animBg="1"/>
      <p:bldP spid="43" grpId="0" animBg="1"/>
      <p:bldP spid="44" grpId="0" animBg="1"/>
      <p:bldP spid="44" grpId="1" animBg="1"/>
      <p:bldP spid="45" grpId="0" animBg="1"/>
      <p:bldP spid="4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4061-BFD3-A8BB-71B7-1EF49F6F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6270C6-D53B-1032-1084-9C0E29EB7146}"/>
              </a:ext>
            </a:extLst>
          </p:cNvPr>
          <p:cNvCxnSpPr>
            <a:cxnSpLocks/>
          </p:cNvCxnSpPr>
          <p:nvPr/>
        </p:nvCxnSpPr>
        <p:spPr>
          <a:xfrm>
            <a:off x="1876933" y="4541267"/>
            <a:ext cx="0" cy="1433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1FD1E4-437E-4D90-416E-3C84659CE95A}"/>
              </a:ext>
            </a:extLst>
          </p:cNvPr>
          <p:cNvCxnSpPr>
            <a:cxnSpLocks/>
          </p:cNvCxnSpPr>
          <p:nvPr/>
        </p:nvCxnSpPr>
        <p:spPr>
          <a:xfrm>
            <a:off x="1922172" y="4613733"/>
            <a:ext cx="23249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BC8C1-80E7-F9AA-E9D9-D3F33A74B2B6}"/>
                  </a:ext>
                </a:extLst>
              </p:cNvPr>
              <p:cNvSpPr txBox="1"/>
              <p:nvPr/>
            </p:nvSpPr>
            <p:spPr>
              <a:xfrm>
                <a:off x="1779663" y="5932518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BC8C1-80E7-F9AA-E9D9-D3F33A74B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663" y="5932518"/>
                <a:ext cx="194540" cy="276999"/>
              </a:xfrm>
              <a:prstGeom prst="rect">
                <a:avLst/>
              </a:prstGeom>
              <a:blipFill>
                <a:blip r:embed="rId2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36A9C9-9316-24EC-6C6B-F1F8324DD57E}"/>
                  </a:ext>
                </a:extLst>
              </p:cNvPr>
              <p:cNvSpPr txBox="1"/>
              <p:nvPr/>
            </p:nvSpPr>
            <p:spPr>
              <a:xfrm>
                <a:off x="4284869" y="4466233"/>
                <a:ext cx="240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36A9C9-9316-24EC-6C6B-F1F8324D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869" y="4466233"/>
                <a:ext cx="240771" cy="276999"/>
              </a:xfrm>
              <a:prstGeom prst="rect">
                <a:avLst/>
              </a:prstGeom>
              <a:blipFill>
                <a:blip r:embed="rId3"/>
                <a:stretch>
                  <a:fillRect l="-12821" r="-1025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Camera">
                <a:extLst>
                  <a:ext uri="{FF2B5EF4-FFF2-40B4-BE49-F238E27FC236}">
                    <a16:creationId xmlns:a16="http://schemas.microsoft.com/office/drawing/2014/main" id="{EEECBD85-B563-CA62-77E7-D27B11AD1E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5609904"/>
                  </p:ext>
                </p:extLst>
              </p:nvPr>
            </p:nvGraphicFramePr>
            <p:xfrm>
              <a:off x="1787187" y="4205891"/>
              <a:ext cx="575281" cy="9096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75281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Camera">
                <a:extLst>
                  <a:ext uri="{FF2B5EF4-FFF2-40B4-BE49-F238E27FC236}">
                    <a16:creationId xmlns:a16="http://schemas.microsoft.com/office/drawing/2014/main" id="{EEECBD85-B563-CA62-77E7-D27B11AD1E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7187" y="4205891"/>
                <a:ext cx="575281" cy="90968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7905F26-3483-FEA4-1F71-4A851541D89A}"/>
              </a:ext>
            </a:extLst>
          </p:cNvPr>
          <p:cNvSpPr/>
          <p:nvPr/>
        </p:nvSpPr>
        <p:spPr>
          <a:xfrm>
            <a:off x="1876933" y="4517480"/>
            <a:ext cx="142506" cy="16242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EFE382-F3DF-8EE6-2C4E-49382A8EF6C5}"/>
                  </a:ext>
                </a:extLst>
              </p:cNvPr>
              <p:cNvSpPr txBox="1"/>
              <p:nvPr/>
            </p:nvSpPr>
            <p:spPr>
              <a:xfrm>
                <a:off x="4225676" y="5497869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EFE382-F3DF-8EE6-2C4E-49382A8EF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676" y="5497869"/>
                <a:ext cx="212238" cy="276999"/>
              </a:xfrm>
              <a:prstGeom prst="rect">
                <a:avLst/>
              </a:prstGeom>
              <a:blipFill>
                <a:blip r:embed="rId6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A6BC5-86E5-66B9-D331-54B6691E35BF}"/>
                  </a:ext>
                </a:extLst>
              </p:cNvPr>
              <p:cNvSpPr txBox="1"/>
              <p:nvPr/>
            </p:nvSpPr>
            <p:spPr>
              <a:xfrm>
                <a:off x="1261871" y="4443143"/>
                <a:ext cx="561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A6BC5-86E5-66B9-D331-54B6691E3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1" y="4443143"/>
                <a:ext cx="561051" cy="276999"/>
              </a:xfrm>
              <a:prstGeom prst="rect">
                <a:avLst/>
              </a:prstGeom>
              <a:blipFill>
                <a:blip r:embed="rId7"/>
                <a:stretch>
                  <a:fillRect l="-13043" r="-1413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58B318-473A-4083-CB7D-9A6C5EFD103B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1998569" y="3595519"/>
            <a:ext cx="2227107" cy="94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2E6935-6B55-4113-41B2-C0EABF7FC855}"/>
              </a:ext>
            </a:extLst>
          </p:cNvPr>
          <p:cNvCxnSpPr>
            <a:cxnSpLocks/>
          </p:cNvCxnSpPr>
          <p:nvPr/>
        </p:nvCxnSpPr>
        <p:spPr>
          <a:xfrm>
            <a:off x="1981540" y="4660733"/>
            <a:ext cx="2232289" cy="94634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8EDE6499-5E44-97C1-7F7B-EEA43AEC53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799"/>
                <a:ext cx="9861323" cy="1535545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У просторі камери, площина монітора є на відстані 1 від камери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 зберігає глибину у просторі камери, отже можемо знайти де площина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перетинає площину монітора у вимірі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uk-UA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Ми за цю причину вживаємо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 замість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якого ми тепер перетворюємо</a:t>
                </a: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8EDE6499-5E44-97C1-7F7B-EEA43AEC53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799"/>
                <a:ext cx="9861323" cy="1535545"/>
              </a:xfrm>
              <a:blipFill>
                <a:blip r:embed="rId8"/>
                <a:stretch>
                  <a:fillRect l="-124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39116B-5235-EF45-6B24-4E1E054F96DC}"/>
              </a:ext>
            </a:extLst>
          </p:cNvPr>
          <p:cNvCxnSpPr>
            <a:cxnSpLocks/>
          </p:cNvCxnSpPr>
          <p:nvPr/>
        </p:nvCxnSpPr>
        <p:spPr>
          <a:xfrm>
            <a:off x="3267541" y="3429000"/>
            <a:ext cx="0" cy="19794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8A1649EB-A1ED-2026-DA39-7EFE72F489A7}"/>
              </a:ext>
            </a:extLst>
          </p:cNvPr>
          <p:cNvSpPr/>
          <p:nvPr/>
        </p:nvSpPr>
        <p:spPr>
          <a:xfrm rot="5400000">
            <a:off x="2497586" y="4929306"/>
            <a:ext cx="194540" cy="134536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394E8B-5516-91DE-D903-E9546AF28F45}"/>
                  </a:ext>
                </a:extLst>
              </p:cNvPr>
              <p:cNvSpPr txBox="1"/>
              <p:nvPr/>
            </p:nvSpPr>
            <p:spPr>
              <a:xfrm>
                <a:off x="2498676" y="5697768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394E8B-5516-91DE-D903-E9546AF2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76" y="5697768"/>
                <a:ext cx="192360" cy="276999"/>
              </a:xfrm>
              <a:prstGeom prst="rect">
                <a:avLst/>
              </a:prstGeom>
              <a:blipFill>
                <a:blip r:embed="rId9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93597908-8A57-586D-6276-A4441295CB25}"/>
              </a:ext>
            </a:extLst>
          </p:cNvPr>
          <p:cNvSpPr/>
          <p:nvPr/>
        </p:nvSpPr>
        <p:spPr>
          <a:xfrm>
            <a:off x="3534170" y="4613733"/>
            <a:ext cx="194540" cy="62848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1D43A4-637A-3235-8E76-4D2C64508D15}"/>
                  </a:ext>
                </a:extLst>
              </p:cNvPr>
              <p:cNvSpPr txBox="1"/>
              <p:nvPr/>
            </p:nvSpPr>
            <p:spPr>
              <a:xfrm>
                <a:off x="3755847" y="4789939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1D43A4-637A-3235-8E76-4D2C6450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847" y="4789939"/>
                <a:ext cx="192360" cy="276999"/>
              </a:xfrm>
              <a:prstGeom prst="rect">
                <a:avLst/>
              </a:prstGeom>
              <a:blipFill>
                <a:blip r:embed="rId10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BA7735F-29C8-3E47-10B7-57B6EAD20D37}"/>
              </a:ext>
            </a:extLst>
          </p:cNvPr>
          <p:cNvSpPr/>
          <p:nvPr/>
        </p:nvSpPr>
        <p:spPr>
          <a:xfrm>
            <a:off x="3178020" y="5115574"/>
            <a:ext cx="194540" cy="18032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336F32-3953-2F0A-A80A-658A51F82A87}"/>
                  </a:ext>
                </a:extLst>
              </p:cNvPr>
              <p:cNvSpPr txBox="1"/>
              <p:nvPr/>
            </p:nvSpPr>
            <p:spPr>
              <a:xfrm>
                <a:off x="2640881" y="5156657"/>
                <a:ext cx="599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336F32-3953-2F0A-A80A-658A51F82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881" y="5156657"/>
                <a:ext cx="599523" cy="276999"/>
              </a:xfrm>
              <a:prstGeom prst="rect">
                <a:avLst/>
              </a:prstGeom>
              <a:blipFill>
                <a:blip r:embed="rId11"/>
                <a:stretch>
                  <a:fillRect l="-12121" r="-1212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AD8F7E-266F-E60E-E246-BE4F437B5124}"/>
                  </a:ext>
                </a:extLst>
              </p:cNvPr>
              <p:cNvSpPr txBox="1"/>
              <p:nvPr/>
            </p:nvSpPr>
            <p:spPr>
              <a:xfrm>
                <a:off x="5449586" y="3436814"/>
                <a:ext cx="4034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AD8F7E-266F-E60E-E246-BE4F437B5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586" y="3436814"/>
                <a:ext cx="4034053" cy="276999"/>
              </a:xfrm>
              <a:prstGeom prst="rect">
                <a:avLst/>
              </a:prstGeom>
              <a:blipFill>
                <a:blip r:embed="rId12"/>
                <a:stretch>
                  <a:fillRect l="-2115" r="-302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EFBA409-F576-314C-E9BB-11E5587BC50C}"/>
              </a:ext>
            </a:extLst>
          </p:cNvPr>
          <p:cNvSpPr txBox="1"/>
          <p:nvPr/>
        </p:nvSpPr>
        <p:spPr>
          <a:xfrm>
            <a:off x="6192532" y="4034827"/>
            <a:ext cx="2501473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Кутовий коефіцієнт дорівнює до точки де ми перетинаємо площину монітора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E81F7E-66F9-D57A-3633-EF1EC3EBB300}"/>
              </a:ext>
            </a:extLst>
          </p:cNvPr>
          <p:cNvSpPr/>
          <p:nvPr/>
        </p:nvSpPr>
        <p:spPr>
          <a:xfrm>
            <a:off x="7334567" y="3366337"/>
            <a:ext cx="589547" cy="41795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C4FACF-0637-4540-9BEB-C5A0AE535A0D}"/>
              </a:ext>
            </a:extLst>
          </p:cNvPr>
          <p:cNvSpPr/>
          <p:nvPr/>
        </p:nvSpPr>
        <p:spPr>
          <a:xfrm>
            <a:off x="1261871" y="4443143"/>
            <a:ext cx="575281" cy="300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ADA68A-7D5E-3D30-41EE-BB4ADD1E0B50}"/>
              </a:ext>
            </a:extLst>
          </p:cNvPr>
          <p:cNvSpPr/>
          <p:nvPr/>
        </p:nvSpPr>
        <p:spPr>
          <a:xfrm>
            <a:off x="2642839" y="5156505"/>
            <a:ext cx="575281" cy="300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0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25" grpId="0" animBg="1"/>
      <p:bldP spid="27" grpId="0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3" grpId="1" animBg="1"/>
      <p:bldP spid="34" grpId="0" animBg="1"/>
      <p:bldP spid="3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4061-BFD3-A8BB-71B7-1EF49F6F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1631F-E24B-52B8-4583-539877D02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572300" cy="1649383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Маючи ці два рівняння, нам треба обчислити коли вони перетинаються</a:t>
            </a:r>
          </a:p>
          <a:p>
            <a:pPr lvl="1"/>
            <a:r>
              <a:rPr lang="uk-UA" dirty="0">
                <a:latin typeface="YouTube Sans"/>
              </a:rPr>
              <a:t>Це є коли обидва рівняння дорівнюють до себе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0A3822-76DB-081D-8D34-7BFDC002A6A5}"/>
                  </a:ext>
                </a:extLst>
              </p:cNvPr>
              <p:cNvSpPr txBox="1"/>
              <p:nvPr/>
            </p:nvSpPr>
            <p:spPr>
              <a:xfrm>
                <a:off x="5468129" y="1877000"/>
                <a:ext cx="4034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0A3822-76DB-081D-8D34-7BFDC002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29" y="1877000"/>
                <a:ext cx="4034053" cy="276999"/>
              </a:xfrm>
              <a:prstGeom prst="rect">
                <a:avLst/>
              </a:prstGeom>
              <a:blipFill>
                <a:blip r:embed="rId9"/>
                <a:stretch>
                  <a:fillRect l="-1964" r="-302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3A7ACC-C909-4BE4-FFC5-FA176ED6E817}"/>
                  </a:ext>
                </a:extLst>
              </p:cNvPr>
              <p:cNvSpPr txBox="1"/>
              <p:nvPr/>
            </p:nvSpPr>
            <p:spPr>
              <a:xfrm>
                <a:off x="5452618" y="2854141"/>
                <a:ext cx="1286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3A7ACC-C909-4BE4-FFC5-FA176ED6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618" y="2854141"/>
                <a:ext cx="1286763" cy="276999"/>
              </a:xfrm>
              <a:prstGeom prst="rect">
                <a:avLst/>
              </a:prstGeom>
              <a:blipFill>
                <a:blip r:embed="rId10"/>
                <a:stretch>
                  <a:fillRect l="-6132" r="-2358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6B1375-F1D3-72C6-DB12-C93C7B487C0A}"/>
                  </a:ext>
                </a:extLst>
              </p:cNvPr>
              <p:cNvSpPr txBox="1"/>
              <p:nvPr/>
            </p:nvSpPr>
            <p:spPr>
              <a:xfrm>
                <a:off x="5468129" y="3311591"/>
                <a:ext cx="336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6B1375-F1D3-72C6-DB12-C93C7B487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29" y="3311591"/>
                <a:ext cx="3365024" cy="276999"/>
              </a:xfrm>
              <a:prstGeom prst="rect">
                <a:avLst/>
              </a:prstGeom>
              <a:blipFill>
                <a:blip r:embed="rId11"/>
                <a:stretch>
                  <a:fillRect l="-199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F7E4E7-9F31-FFEA-2AC5-11FC427313FF}"/>
                  </a:ext>
                </a:extLst>
              </p:cNvPr>
              <p:cNvSpPr txBox="1"/>
              <p:nvPr/>
            </p:nvSpPr>
            <p:spPr>
              <a:xfrm>
                <a:off x="4519280" y="4020747"/>
                <a:ext cx="2433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F7E4E7-9F31-FFEA-2AC5-11FC42731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280" y="4020747"/>
                <a:ext cx="2433680" cy="276999"/>
              </a:xfrm>
              <a:prstGeom prst="rect">
                <a:avLst/>
              </a:prstGeom>
              <a:blipFill>
                <a:blip r:embed="rId12"/>
                <a:stretch>
                  <a:fillRect l="-325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5AFC8D-0F4A-86BB-C2F1-2285A8802C5F}"/>
                  </a:ext>
                </a:extLst>
              </p:cNvPr>
              <p:cNvSpPr txBox="1"/>
              <p:nvPr/>
            </p:nvSpPr>
            <p:spPr>
              <a:xfrm>
                <a:off x="7870887" y="4021414"/>
                <a:ext cx="2510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5AFC8D-0F4A-86BB-C2F1-2285A8802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887" y="4021414"/>
                <a:ext cx="2510239" cy="276999"/>
              </a:xfrm>
              <a:prstGeom prst="rect">
                <a:avLst/>
              </a:prstGeom>
              <a:blipFill>
                <a:blip r:embed="rId13"/>
                <a:stretch>
                  <a:fillRect l="-315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826D55-F8C9-61E4-9CAD-630A856B722C}"/>
                  </a:ext>
                </a:extLst>
              </p:cNvPr>
              <p:cNvSpPr txBox="1"/>
              <p:nvPr/>
            </p:nvSpPr>
            <p:spPr>
              <a:xfrm>
                <a:off x="8833153" y="2864865"/>
                <a:ext cx="2584433" cy="92333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Розв'язуємо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, який підключивши 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,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дає нам точку перетину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826D55-F8C9-61E4-9CAD-630A856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153" y="2864865"/>
                <a:ext cx="2584433" cy="923330"/>
              </a:xfrm>
              <a:prstGeom prst="rect">
                <a:avLst/>
              </a:prstGeom>
              <a:blipFill>
                <a:blip r:embed="rId14"/>
                <a:stretch>
                  <a:fillRect l="-188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D9B87B-C3F4-AB16-B657-4638BB6E9EA2}"/>
                  </a:ext>
                </a:extLst>
              </p:cNvPr>
              <p:cNvSpPr txBox="1"/>
              <p:nvPr/>
            </p:nvSpPr>
            <p:spPr>
              <a:xfrm>
                <a:off x="5452618" y="2364895"/>
                <a:ext cx="48389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uk-UA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D9B87B-C3F4-AB16-B657-4638BB6E9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618" y="2364895"/>
                <a:ext cx="4838953" cy="276999"/>
              </a:xfrm>
              <a:prstGeom prst="rect">
                <a:avLst/>
              </a:prstGeom>
              <a:blipFill>
                <a:blip r:embed="rId19"/>
                <a:stretch>
                  <a:fillRect l="-504" r="-1259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B0C4D3F-B51E-F665-0816-DA9C48318299}"/>
              </a:ext>
            </a:extLst>
          </p:cNvPr>
          <p:cNvSpPr/>
          <p:nvPr/>
        </p:nvSpPr>
        <p:spPr>
          <a:xfrm>
            <a:off x="8140841" y="3316202"/>
            <a:ext cx="255775" cy="3239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51E373-FA73-AC92-D78F-B72BE908AF2B}"/>
              </a:ext>
            </a:extLst>
          </p:cNvPr>
          <p:cNvSpPr/>
          <p:nvPr/>
        </p:nvSpPr>
        <p:spPr>
          <a:xfrm>
            <a:off x="6669039" y="2357312"/>
            <a:ext cx="255775" cy="3239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148237-C70C-AEEF-4A6E-BEE74F5E30A0}"/>
              </a:ext>
            </a:extLst>
          </p:cNvPr>
          <p:cNvSpPr/>
          <p:nvPr/>
        </p:nvSpPr>
        <p:spPr>
          <a:xfrm>
            <a:off x="5396878" y="1877000"/>
            <a:ext cx="575497" cy="30744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BED295-86EA-9AC8-29C6-263B556B29D4}"/>
              </a:ext>
            </a:extLst>
          </p:cNvPr>
          <p:cNvSpPr/>
          <p:nvPr/>
        </p:nvSpPr>
        <p:spPr>
          <a:xfrm>
            <a:off x="5396878" y="2365571"/>
            <a:ext cx="575497" cy="3074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D58740-1EA8-A4E8-9390-49C17DD65660}"/>
              </a:ext>
            </a:extLst>
          </p:cNvPr>
          <p:cNvSpPr/>
          <p:nvPr/>
        </p:nvSpPr>
        <p:spPr>
          <a:xfrm>
            <a:off x="5396877" y="2849553"/>
            <a:ext cx="575497" cy="30744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839A0C-6AB6-03C3-14D3-8D4D3D32FDFD}"/>
              </a:ext>
            </a:extLst>
          </p:cNvPr>
          <p:cNvSpPr/>
          <p:nvPr/>
        </p:nvSpPr>
        <p:spPr>
          <a:xfrm>
            <a:off x="6163884" y="2859149"/>
            <a:ext cx="575497" cy="3074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ED1FB2-95BD-70CB-110B-BF585E0AFDE7}"/>
                  </a:ext>
                </a:extLst>
              </p:cNvPr>
              <p:cNvSpPr txBox="1"/>
              <p:nvPr/>
            </p:nvSpPr>
            <p:spPr>
              <a:xfrm>
                <a:off x="4519280" y="4473916"/>
                <a:ext cx="1686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ED1FB2-95BD-70CB-110B-BF585E0A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280" y="4473916"/>
                <a:ext cx="1686680" cy="276999"/>
              </a:xfrm>
              <a:prstGeom prst="rect">
                <a:avLst/>
              </a:prstGeom>
              <a:blipFill>
                <a:blip r:embed="rId20"/>
                <a:stretch>
                  <a:fillRect l="-505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984082-3F78-981B-53FB-64AADBBDCF1E}"/>
                  </a:ext>
                </a:extLst>
              </p:cNvPr>
              <p:cNvSpPr txBox="1"/>
              <p:nvPr/>
            </p:nvSpPr>
            <p:spPr>
              <a:xfrm>
                <a:off x="7870887" y="4474583"/>
                <a:ext cx="1763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984082-3F78-981B-53FB-64AADBBDC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887" y="4474583"/>
                <a:ext cx="1763240" cy="276999"/>
              </a:xfrm>
              <a:prstGeom prst="rect">
                <a:avLst/>
              </a:prstGeom>
              <a:blipFill>
                <a:blip r:embed="rId21"/>
                <a:stretch>
                  <a:fillRect l="-484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B535CB-ACE7-8679-B8BD-A89757B97F04}"/>
              </a:ext>
            </a:extLst>
          </p:cNvPr>
          <p:cNvCxnSpPr>
            <a:cxnSpLocks/>
          </p:cNvCxnSpPr>
          <p:nvPr/>
        </p:nvCxnSpPr>
        <p:spPr>
          <a:xfrm>
            <a:off x="1438327" y="4484689"/>
            <a:ext cx="0" cy="13140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CB5EDE-42E2-8EAC-23E1-CB1B1D8A5262}"/>
              </a:ext>
            </a:extLst>
          </p:cNvPr>
          <p:cNvCxnSpPr>
            <a:cxnSpLocks/>
          </p:cNvCxnSpPr>
          <p:nvPr/>
        </p:nvCxnSpPr>
        <p:spPr>
          <a:xfrm>
            <a:off x="1438327" y="4655279"/>
            <a:ext cx="23249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EBC127-B5A9-60C5-79EC-0EF54B07ED95}"/>
                  </a:ext>
                </a:extLst>
              </p:cNvPr>
              <p:cNvSpPr txBox="1"/>
              <p:nvPr/>
            </p:nvSpPr>
            <p:spPr>
              <a:xfrm>
                <a:off x="1339077" y="5798787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EBC127-B5A9-60C5-79EC-0EF54B07E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077" y="5798787"/>
                <a:ext cx="194540" cy="276999"/>
              </a:xfrm>
              <a:prstGeom prst="rect">
                <a:avLst/>
              </a:prstGeom>
              <a:blipFill>
                <a:blip r:embed="rId22"/>
                <a:stretch>
                  <a:fillRect l="-15625" r="-937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A01D22-A107-110B-C833-A12F456654BB}"/>
                  </a:ext>
                </a:extLst>
              </p:cNvPr>
              <p:cNvSpPr txBox="1"/>
              <p:nvPr/>
            </p:nvSpPr>
            <p:spPr>
              <a:xfrm>
                <a:off x="3801024" y="4507779"/>
                <a:ext cx="240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A01D22-A107-110B-C833-A12F4566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024" y="4507779"/>
                <a:ext cx="240771" cy="276999"/>
              </a:xfrm>
              <a:prstGeom prst="rect">
                <a:avLst/>
              </a:prstGeom>
              <a:blipFill>
                <a:blip r:embed="rId23"/>
                <a:stretch>
                  <a:fillRect l="-12821" r="-1025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Camera">
                <a:extLst>
                  <a:ext uri="{FF2B5EF4-FFF2-40B4-BE49-F238E27FC236}">
                    <a16:creationId xmlns:a16="http://schemas.microsoft.com/office/drawing/2014/main" id="{083DB162-19EF-F95F-4084-98B3B091B6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9312914"/>
                  </p:ext>
                </p:extLst>
              </p:nvPr>
            </p:nvGraphicFramePr>
            <p:xfrm>
              <a:off x="1303342" y="4247437"/>
              <a:ext cx="575281" cy="909684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575281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Camera">
                <a:extLst>
                  <a:ext uri="{FF2B5EF4-FFF2-40B4-BE49-F238E27FC236}">
                    <a16:creationId xmlns:a16="http://schemas.microsoft.com/office/drawing/2014/main" id="{083DB162-19EF-F95F-4084-98B3B091B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03342" y="4247437"/>
                <a:ext cx="575281" cy="909684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2F1E2B32-EBBC-82EE-B4DD-04A817849AB4}"/>
              </a:ext>
            </a:extLst>
          </p:cNvPr>
          <p:cNvSpPr/>
          <p:nvPr/>
        </p:nvSpPr>
        <p:spPr>
          <a:xfrm>
            <a:off x="1393088" y="4559026"/>
            <a:ext cx="142506" cy="16242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AFAB47-53C7-E4EA-1833-959A4C201E63}"/>
              </a:ext>
            </a:extLst>
          </p:cNvPr>
          <p:cNvCxnSpPr>
            <a:cxnSpLocks/>
            <a:stCxn id="40" idx="5"/>
          </p:cNvCxnSpPr>
          <p:nvPr/>
        </p:nvCxnSpPr>
        <p:spPr>
          <a:xfrm>
            <a:off x="1514724" y="4697666"/>
            <a:ext cx="2232289" cy="9463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C950D04-E262-42F5-102E-EDBEF2F477DB}"/>
              </a:ext>
            </a:extLst>
          </p:cNvPr>
          <p:cNvSpPr/>
          <p:nvPr/>
        </p:nvSpPr>
        <p:spPr>
          <a:xfrm>
            <a:off x="3218223" y="4426565"/>
            <a:ext cx="142506" cy="1624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65636D-BB7C-8C42-B020-5AE5A61C635A}"/>
              </a:ext>
            </a:extLst>
          </p:cNvPr>
          <p:cNvSpPr/>
          <p:nvPr/>
        </p:nvSpPr>
        <p:spPr>
          <a:xfrm>
            <a:off x="2323875" y="5381909"/>
            <a:ext cx="142506" cy="1624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C231E6-962D-E563-9D6E-0ECCBD409C71}"/>
              </a:ext>
            </a:extLst>
          </p:cNvPr>
          <p:cNvCxnSpPr>
            <a:cxnSpLocks/>
            <a:stCxn id="43" idx="7"/>
            <a:endCxn id="42" idx="3"/>
          </p:cNvCxnSpPr>
          <p:nvPr/>
        </p:nvCxnSpPr>
        <p:spPr>
          <a:xfrm flipV="1">
            <a:off x="2445511" y="4565205"/>
            <a:ext cx="793582" cy="84049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B2BE42-BD9A-6BF5-A228-0FDA454FCE8A}"/>
                  </a:ext>
                </a:extLst>
              </p:cNvPr>
              <p:cNvSpPr txBox="1"/>
              <p:nvPr/>
            </p:nvSpPr>
            <p:spPr>
              <a:xfrm>
                <a:off x="3218223" y="4108937"/>
                <a:ext cx="283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B2BE42-BD9A-6BF5-A228-0FDA454F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223" y="4108937"/>
                <a:ext cx="283732" cy="276999"/>
              </a:xfrm>
              <a:prstGeom prst="rect">
                <a:avLst/>
              </a:prstGeom>
              <a:blipFill>
                <a:blip r:embed="rId26"/>
                <a:stretch>
                  <a:fillRect l="-19565" r="-17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9DE79B-5A04-BB5C-BF49-C57D2D8B9514}"/>
                  </a:ext>
                </a:extLst>
              </p:cNvPr>
              <p:cNvSpPr txBox="1"/>
              <p:nvPr/>
            </p:nvSpPr>
            <p:spPr>
              <a:xfrm>
                <a:off x="2040143" y="5505510"/>
                <a:ext cx="283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9DE79B-5A04-BB5C-BF49-C57D2D8B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143" y="5505510"/>
                <a:ext cx="283731" cy="276999"/>
              </a:xfrm>
              <a:prstGeom prst="rect">
                <a:avLst/>
              </a:prstGeom>
              <a:blipFill>
                <a:blip r:embed="rId27"/>
                <a:stretch>
                  <a:fillRect l="-19565" r="-1739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DF58FFF-17BD-AAE3-6598-B854380B639D}"/>
                  </a:ext>
                </a:extLst>
              </p:cNvPr>
              <p:cNvSpPr txBox="1"/>
              <p:nvPr/>
            </p:nvSpPr>
            <p:spPr>
              <a:xfrm>
                <a:off x="3741831" y="5539415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DF58FFF-17BD-AAE3-6598-B854380B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831" y="5539415"/>
                <a:ext cx="212238" cy="276999"/>
              </a:xfrm>
              <a:prstGeom prst="rect">
                <a:avLst/>
              </a:prstGeom>
              <a:blipFill>
                <a:blip r:embed="rId28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116F5F-F46E-B7AA-B957-300AC8164A1C}"/>
                  </a:ext>
                </a:extLst>
              </p:cNvPr>
              <p:cNvSpPr txBox="1"/>
              <p:nvPr/>
            </p:nvSpPr>
            <p:spPr>
              <a:xfrm>
                <a:off x="778026" y="4484689"/>
                <a:ext cx="561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116F5F-F46E-B7AA-B957-300AC816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26" y="4484689"/>
                <a:ext cx="561051" cy="276999"/>
              </a:xfrm>
              <a:prstGeom prst="rect">
                <a:avLst/>
              </a:prstGeom>
              <a:blipFill>
                <a:blip r:embed="rId29"/>
                <a:stretch>
                  <a:fillRect l="-13043" r="-1413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39F0A9-991B-E51B-C841-ACFF262AB053}"/>
                  </a:ext>
                </a:extLst>
              </p:cNvPr>
              <p:cNvSpPr txBox="1"/>
              <p:nvPr/>
            </p:nvSpPr>
            <p:spPr>
              <a:xfrm>
                <a:off x="2600818" y="4761688"/>
                <a:ext cx="2070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39F0A9-991B-E51B-C841-ACFF262AB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818" y="4761688"/>
                <a:ext cx="207044" cy="276999"/>
              </a:xfrm>
              <a:prstGeom prst="rect">
                <a:avLst/>
              </a:prstGeom>
              <a:blipFill>
                <a:blip r:embed="rId30"/>
                <a:stretch>
                  <a:fillRect l="-26471" r="-2058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71B2D2A-7A88-A791-8A68-89A183FBA44C}"/>
              </a:ext>
            </a:extLst>
          </p:cNvPr>
          <p:cNvCxnSpPr>
            <a:cxnSpLocks/>
            <a:stCxn id="40" idx="7"/>
          </p:cNvCxnSpPr>
          <p:nvPr/>
        </p:nvCxnSpPr>
        <p:spPr>
          <a:xfrm flipV="1">
            <a:off x="1514724" y="3637065"/>
            <a:ext cx="2227107" cy="94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4E9A59-E030-3F60-967A-E7AF103B2577}"/>
              </a:ext>
            </a:extLst>
          </p:cNvPr>
          <p:cNvCxnSpPr>
            <a:cxnSpLocks/>
          </p:cNvCxnSpPr>
          <p:nvPr/>
        </p:nvCxnSpPr>
        <p:spPr>
          <a:xfrm>
            <a:off x="1512132" y="4696720"/>
            <a:ext cx="2232289" cy="94634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4" grpId="0" animBg="1"/>
      <p:bldP spid="7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1" grpId="0" animBg="1"/>
      <p:bldP spid="21" grpId="1" animBg="1"/>
      <p:bldP spid="2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43FC-10E7-6C77-0CD7-6AB50A4E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9D6715-1704-7722-D482-276598C83468}"/>
                  </a:ext>
                </a:extLst>
              </p:cNvPr>
              <p:cNvSpPr txBox="1"/>
              <p:nvPr/>
            </p:nvSpPr>
            <p:spPr>
              <a:xfrm>
                <a:off x="1261872" y="1941186"/>
                <a:ext cx="1686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9D6715-1704-7722-D482-276598C83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1941186"/>
                <a:ext cx="1686680" cy="276999"/>
              </a:xfrm>
              <a:prstGeom prst="rect">
                <a:avLst/>
              </a:prstGeom>
              <a:blipFill>
                <a:blip r:embed="rId2"/>
                <a:stretch>
                  <a:fillRect l="-505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E009D-2320-9A7A-C46B-1316FA9B24F1}"/>
                  </a:ext>
                </a:extLst>
              </p:cNvPr>
              <p:cNvSpPr txBox="1"/>
              <p:nvPr/>
            </p:nvSpPr>
            <p:spPr>
              <a:xfrm>
                <a:off x="4299846" y="1941186"/>
                <a:ext cx="1763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E009D-2320-9A7A-C46B-1316FA9B2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846" y="1941186"/>
                <a:ext cx="1763240" cy="276999"/>
              </a:xfrm>
              <a:prstGeom prst="rect">
                <a:avLst/>
              </a:prstGeom>
              <a:blipFill>
                <a:blip r:embed="rId3"/>
                <a:stretch>
                  <a:fillRect l="-482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002B4A-4E3C-BE99-83B7-3ABA2043197D}"/>
                  </a:ext>
                </a:extLst>
              </p:cNvPr>
              <p:cNvSpPr txBox="1"/>
              <p:nvPr/>
            </p:nvSpPr>
            <p:spPr>
              <a:xfrm>
                <a:off x="1261872" y="2586880"/>
                <a:ext cx="4019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002B4A-4E3C-BE99-83B7-3ABA2043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586880"/>
                <a:ext cx="4019818" cy="276999"/>
              </a:xfrm>
              <a:prstGeom prst="rect">
                <a:avLst/>
              </a:prstGeom>
              <a:blipFill>
                <a:blip r:embed="rId4"/>
                <a:stretch>
                  <a:fillRect l="-2124" r="-45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A070E2-CF08-45BE-39F1-7229AB342D22}"/>
                  </a:ext>
                </a:extLst>
              </p:cNvPr>
              <p:cNvSpPr txBox="1"/>
              <p:nvPr/>
            </p:nvSpPr>
            <p:spPr>
              <a:xfrm>
                <a:off x="7904747" y="1941186"/>
                <a:ext cx="2977816" cy="923330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Віднімаємо обидва рівняння одне від одного, щоби скоротити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A070E2-CF08-45BE-39F1-7229AB342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47" y="1941186"/>
                <a:ext cx="2977816" cy="923330"/>
              </a:xfrm>
              <a:prstGeom prst="rect">
                <a:avLst/>
              </a:prstGeom>
              <a:blipFill>
                <a:blip r:embed="rId5"/>
                <a:stretch>
                  <a:fillRect l="-184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BB93A1-1857-D77B-CE57-63B1C8293CC3}"/>
                  </a:ext>
                </a:extLst>
              </p:cNvPr>
              <p:cNvSpPr txBox="1"/>
              <p:nvPr/>
            </p:nvSpPr>
            <p:spPr>
              <a:xfrm>
                <a:off x="1261872" y="3398957"/>
                <a:ext cx="2817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BB93A1-1857-D77B-CE57-63B1C8293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398957"/>
                <a:ext cx="2817694" cy="276999"/>
              </a:xfrm>
              <a:prstGeom prst="rect">
                <a:avLst/>
              </a:prstGeom>
              <a:blipFill>
                <a:blip r:embed="rId6"/>
                <a:stretch>
                  <a:fillRect l="-259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BE024BF-39A0-CF18-74A1-0427BB0208DD}"/>
              </a:ext>
            </a:extLst>
          </p:cNvPr>
          <p:cNvSpPr txBox="1"/>
          <p:nvPr/>
        </p:nvSpPr>
        <p:spPr>
          <a:xfrm>
            <a:off x="4445880" y="3376123"/>
            <a:ext cx="30581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Розмножуємо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s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на множники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CB5F1-07C1-5ABE-68C9-569629914611}"/>
                  </a:ext>
                </a:extLst>
              </p:cNvPr>
              <p:cNvSpPr txBox="1"/>
              <p:nvPr/>
            </p:nvSpPr>
            <p:spPr>
              <a:xfrm>
                <a:off x="1261872" y="3829724"/>
                <a:ext cx="2683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CB5F1-07C1-5ABE-68C9-56962991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829724"/>
                <a:ext cx="2683107" cy="276999"/>
              </a:xfrm>
              <a:prstGeom prst="rect">
                <a:avLst/>
              </a:prstGeom>
              <a:blipFill>
                <a:blip r:embed="rId7"/>
                <a:stretch>
                  <a:fillRect l="-2727" r="-909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671D6E-4E20-1E3B-D630-EF17F81EAB39}"/>
                  </a:ext>
                </a:extLst>
              </p:cNvPr>
              <p:cNvSpPr txBox="1"/>
              <p:nvPr/>
            </p:nvSpPr>
            <p:spPr>
              <a:xfrm>
                <a:off x="1292161" y="4442167"/>
                <a:ext cx="1565551" cy="56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671D6E-4E20-1E3B-D630-EF17F81EA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61" y="4442167"/>
                <a:ext cx="1565551" cy="567207"/>
              </a:xfrm>
              <a:prstGeom prst="rect">
                <a:avLst/>
              </a:prstGeom>
              <a:blipFill>
                <a:blip r:embed="rId8"/>
                <a:stretch>
                  <a:fillRect l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525F76E-A02A-D9B3-6EFE-3EDE6D9078FD}"/>
              </a:ext>
            </a:extLst>
          </p:cNvPr>
          <p:cNvSpPr/>
          <p:nvPr/>
        </p:nvSpPr>
        <p:spPr>
          <a:xfrm>
            <a:off x="1131180" y="4366867"/>
            <a:ext cx="1624264" cy="759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C40A24-60A1-8969-317B-DDE7CFC136A2}"/>
                  </a:ext>
                </a:extLst>
              </p:cNvPr>
              <p:cNvSpPr txBox="1"/>
              <p:nvPr/>
            </p:nvSpPr>
            <p:spPr>
              <a:xfrm>
                <a:off x="3172538" y="4366867"/>
                <a:ext cx="3637548" cy="147732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Ми знайшли нашу формулу для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CalculateIntersection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для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додатної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площини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.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Подібну формулу можна виконати для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додатної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 площини</a:t>
                </a:r>
                <a:endParaRPr lang="en-US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C40A24-60A1-8969-317B-DDE7CFC13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538" y="4366867"/>
                <a:ext cx="3637548" cy="1477328"/>
              </a:xfrm>
              <a:prstGeom prst="rect">
                <a:avLst/>
              </a:prstGeom>
              <a:blipFill>
                <a:blip r:embed="rId9"/>
                <a:stretch>
                  <a:fillRect l="-1340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AAA5355-A24F-C6E4-1892-7BADD1E247EE}"/>
              </a:ext>
            </a:extLst>
          </p:cNvPr>
          <p:cNvSpPr/>
          <p:nvPr/>
        </p:nvSpPr>
        <p:spPr>
          <a:xfrm>
            <a:off x="1150994" y="1892744"/>
            <a:ext cx="1854378" cy="41999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179D2-91CE-C116-4CD8-D722FFCDB1E4}"/>
              </a:ext>
            </a:extLst>
          </p:cNvPr>
          <p:cNvSpPr/>
          <p:nvPr/>
        </p:nvSpPr>
        <p:spPr>
          <a:xfrm>
            <a:off x="4233557" y="1892744"/>
            <a:ext cx="1830474" cy="41999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B24621-A00E-DAAF-F053-05C892917552}"/>
              </a:ext>
            </a:extLst>
          </p:cNvPr>
          <p:cNvSpPr/>
          <p:nvPr/>
        </p:nvSpPr>
        <p:spPr>
          <a:xfrm>
            <a:off x="2477033" y="3412524"/>
            <a:ext cx="262171" cy="27699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EB6B6F-2E82-942E-31F2-D7DB6EC6C5F8}"/>
              </a:ext>
            </a:extLst>
          </p:cNvPr>
          <p:cNvSpPr/>
          <p:nvPr/>
        </p:nvSpPr>
        <p:spPr>
          <a:xfrm>
            <a:off x="3314385" y="3413847"/>
            <a:ext cx="262171" cy="27699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D36C8A-B44E-56DF-0C4C-2B4B1A2806ED}"/>
                  </a:ext>
                </a:extLst>
              </p:cNvPr>
              <p:cNvSpPr txBox="1"/>
              <p:nvPr/>
            </p:nvSpPr>
            <p:spPr>
              <a:xfrm>
                <a:off x="1261872" y="2999525"/>
                <a:ext cx="32216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D36C8A-B44E-56DF-0C4C-2B4B1A280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999525"/>
                <a:ext cx="3221651" cy="276999"/>
              </a:xfrm>
              <a:prstGeom prst="rect">
                <a:avLst/>
              </a:prstGeom>
              <a:blipFill>
                <a:blip r:embed="rId10"/>
                <a:stretch>
                  <a:fillRect l="-24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B3F9EEE-9435-7D0F-87A9-1469422FFC29}"/>
              </a:ext>
            </a:extLst>
          </p:cNvPr>
          <p:cNvSpPr/>
          <p:nvPr/>
        </p:nvSpPr>
        <p:spPr>
          <a:xfrm>
            <a:off x="3477439" y="2634261"/>
            <a:ext cx="247772" cy="2164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C95676-6BA1-3220-B12D-F0873F010744}"/>
              </a:ext>
            </a:extLst>
          </p:cNvPr>
          <p:cNvSpPr/>
          <p:nvPr/>
        </p:nvSpPr>
        <p:spPr>
          <a:xfrm>
            <a:off x="1643376" y="3009996"/>
            <a:ext cx="426885" cy="2869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8B8F15-090E-E823-E9C9-D0E944FB83A5}"/>
              </a:ext>
            </a:extLst>
          </p:cNvPr>
          <p:cNvSpPr/>
          <p:nvPr/>
        </p:nvSpPr>
        <p:spPr>
          <a:xfrm>
            <a:off x="3100941" y="3006316"/>
            <a:ext cx="426885" cy="2906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400D06-9F86-BD03-5E04-AC38031F3347}"/>
              </a:ext>
            </a:extLst>
          </p:cNvPr>
          <p:cNvSpPr/>
          <p:nvPr/>
        </p:nvSpPr>
        <p:spPr>
          <a:xfrm>
            <a:off x="2857712" y="3822975"/>
            <a:ext cx="1029964" cy="3286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E89799-A2EE-3A87-BE90-D9E608CAE1A1}"/>
              </a:ext>
            </a:extLst>
          </p:cNvPr>
          <p:cNvSpPr/>
          <p:nvPr/>
        </p:nvSpPr>
        <p:spPr>
          <a:xfrm>
            <a:off x="1212056" y="2600501"/>
            <a:ext cx="634442" cy="2765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1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3" grpId="0" animBg="1"/>
      <p:bldP spid="3" grpId="0" animBg="1"/>
      <p:bldP spid="14" grpId="0" animBg="1"/>
      <p:bldP spid="15" grpId="0" animBg="1"/>
      <p:bldP spid="16" grpId="0" animBg="1"/>
      <p:bldP spid="18" grpId="0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7B3E-83F2-1764-5248-1E86A7BE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8832E-4713-2A15-2D4F-0744E05FA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3421038" cy="2621706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Виведення дуже подібне для від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ємної</a:t>
                </a:r>
                <a:r>
                  <a:rPr lang="en-US" dirty="0"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площини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одинока різниця є що наш кутовий коефіцієнт осі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є інший</a:t>
                </a:r>
                <a:r>
                  <a:rPr lang="en-US" dirty="0">
                    <a:latin typeface="YouTube Sans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8832E-4713-2A15-2D4F-0744E05FA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3421038" cy="2621706"/>
              </a:xfrm>
              <a:blipFill>
                <a:blip r:embed="rId2"/>
                <a:stretch>
                  <a:fillRect l="-357" t="-1628" r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912BF72-B879-1858-20CC-14A912238144}"/>
              </a:ext>
            </a:extLst>
          </p:cNvPr>
          <p:cNvCxnSpPr>
            <a:cxnSpLocks/>
          </p:cNvCxnSpPr>
          <p:nvPr/>
        </p:nvCxnSpPr>
        <p:spPr>
          <a:xfrm>
            <a:off x="1450261" y="4903675"/>
            <a:ext cx="0" cy="1253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A04212-9AED-CADA-7AF7-01CD0F23A8D0}"/>
              </a:ext>
            </a:extLst>
          </p:cNvPr>
          <p:cNvCxnSpPr>
            <a:cxnSpLocks/>
          </p:cNvCxnSpPr>
          <p:nvPr/>
        </p:nvCxnSpPr>
        <p:spPr>
          <a:xfrm>
            <a:off x="1450261" y="5043247"/>
            <a:ext cx="23249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57997C-BA7A-79AF-8BD0-01C9DC103E1C}"/>
                  </a:ext>
                </a:extLst>
              </p:cNvPr>
              <p:cNvSpPr txBox="1"/>
              <p:nvPr/>
            </p:nvSpPr>
            <p:spPr>
              <a:xfrm>
                <a:off x="3812958" y="4895747"/>
                <a:ext cx="240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57997C-BA7A-79AF-8BD0-01C9DC10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58" y="4895747"/>
                <a:ext cx="240771" cy="276999"/>
              </a:xfrm>
              <a:prstGeom prst="rect">
                <a:avLst/>
              </a:prstGeom>
              <a:blipFill>
                <a:blip r:embed="rId3"/>
                <a:stretch>
                  <a:fillRect l="-12500" r="-750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amera">
                <a:extLst>
                  <a:ext uri="{FF2B5EF4-FFF2-40B4-BE49-F238E27FC236}">
                    <a16:creationId xmlns:a16="http://schemas.microsoft.com/office/drawing/2014/main" id="{C31C57F4-F5FF-E4E0-769C-67D4C02C03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4226417"/>
                  </p:ext>
                </p:extLst>
              </p:nvPr>
            </p:nvGraphicFramePr>
            <p:xfrm>
              <a:off x="1315276" y="4635405"/>
              <a:ext cx="575281" cy="9096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75281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amera">
                <a:extLst>
                  <a:ext uri="{FF2B5EF4-FFF2-40B4-BE49-F238E27FC236}">
                    <a16:creationId xmlns:a16="http://schemas.microsoft.com/office/drawing/2014/main" id="{C31C57F4-F5FF-E4E0-769C-67D4C02C0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5276" y="4635405"/>
                <a:ext cx="575281" cy="90968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0FD51BBE-5BE6-F4E3-717B-F392596F98C6}"/>
              </a:ext>
            </a:extLst>
          </p:cNvPr>
          <p:cNvSpPr/>
          <p:nvPr/>
        </p:nvSpPr>
        <p:spPr>
          <a:xfrm>
            <a:off x="1405022" y="4946994"/>
            <a:ext cx="142506" cy="16242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9EE3CA-F2BC-CFE6-FFDF-1CA1E66DE28A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1526658" y="3654180"/>
            <a:ext cx="2227107" cy="131660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A5176B-0537-885D-6A6D-81E3EADCC0AD}"/>
              </a:ext>
            </a:extLst>
          </p:cNvPr>
          <p:cNvSpPr/>
          <p:nvPr/>
        </p:nvSpPr>
        <p:spPr>
          <a:xfrm>
            <a:off x="3230157" y="4814533"/>
            <a:ext cx="142506" cy="1624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0019E6-48C0-FBC4-88D9-E3012C840880}"/>
              </a:ext>
            </a:extLst>
          </p:cNvPr>
          <p:cNvSpPr/>
          <p:nvPr/>
        </p:nvSpPr>
        <p:spPr>
          <a:xfrm>
            <a:off x="2445581" y="3790682"/>
            <a:ext cx="142506" cy="1624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46B80-2C59-1B2F-B97E-C1C253918F14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2567217" y="3929322"/>
            <a:ext cx="683810" cy="9089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37375-C221-E8E2-031B-F34AF140B1AB}"/>
                  </a:ext>
                </a:extLst>
              </p:cNvPr>
              <p:cNvSpPr txBox="1"/>
              <p:nvPr/>
            </p:nvSpPr>
            <p:spPr>
              <a:xfrm>
                <a:off x="3230157" y="4496905"/>
                <a:ext cx="283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37375-C221-E8E2-031B-F34AF14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157" y="4496905"/>
                <a:ext cx="283732" cy="276999"/>
              </a:xfrm>
              <a:prstGeom prst="rect">
                <a:avLst/>
              </a:prstGeom>
              <a:blipFill>
                <a:blip r:embed="rId6"/>
                <a:stretch>
                  <a:fillRect l="-19565" r="-1739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04C81C-4119-1954-5F12-164C7FE1F604}"/>
                  </a:ext>
                </a:extLst>
              </p:cNvPr>
              <p:cNvSpPr txBox="1"/>
              <p:nvPr/>
            </p:nvSpPr>
            <p:spPr>
              <a:xfrm>
                <a:off x="2356480" y="3486736"/>
                <a:ext cx="283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04C81C-4119-1954-5F12-164C7FE1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480" y="3486736"/>
                <a:ext cx="283731" cy="276999"/>
              </a:xfrm>
              <a:prstGeom prst="rect">
                <a:avLst/>
              </a:prstGeom>
              <a:blipFill>
                <a:blip r:embed="rId7"/>
                <a:stretch>
                  <a:fillRect l="-19565" r="-1739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52CCB4-B149-AE22-314A-A255E5733F4A}"/>
                  </a:ext>
                </a:extLst>
              </p:cNvPr>
              <p:cNvSpPr txBox="1"/>
              <p:nvPr/>
            </p:nvSpPr>
            <p:spPr>
              <a:xfrm>
                <a:off x="3746853" y="3413952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52CCB4-B149-AE22-314A-A255E573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53" y="3413952"/>
                <a:ext cx="212238" cy="276999"/>
              </a:xfrm>
              <a:prstGeom prst="rect">
                <a:avLst/>
              </a:prstGeom>
              <a:blipFill>
                <a:blip r:embed="rId8"/>
                <a:stretch>
                  <a:fillRect l="-26471" r="-2352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F4601C-FD1F-2155-4C34-D6EF940CF928}"/>
                  </a:ext>
                </a:extLst>
              </p:cNvPr>
              <p:cNvSpPr txBox="1"/>
              <p:nvPr/>
            </p:nvSpPr>
            <p:spPr>
              <a:xfrm>
                <a:off x="948355" y="5117843"/>
                <a:ext cx="561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F4601C-FD1F-2155-4C34-D6EF940CF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55" y="5117843"/>
                <a:ext cx="561051" cy="276999"/>
              </a:xfrm>
              <a:prstGeom prst="rect">
                <a:avLst/>
              </a:prstGeom>
              <a:blipFill>
                <a:blip r:embed="rId9"/>
                <a:stretch>
                  <a:fillRect l="-13043" r="-1413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6DCAD7-05C7-1EBB-030E-D3E56F092BD4}"/>
                  </a:ext>
                </a:extLst>
              </p:cNvPr>
              <p:cNvSpPr txBox="1"/>
              <p:nvPr/>
            </p:nvSpPr>
            <p:spPr>
              <a:xfrm>
                <a:off x="2691643" y="4337457"/>
                <a:ext cx="2070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6DCAD7-05C7-1EBB-030E-D3E56F092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643" y="4337457"/>
                <a:ext cx="207044" cy="276999"/>
              </a:xfrm>
              <a:prstGeom prst="rect">
                <a:avLst/>
              </a:prstGeom>
              <a:blipFill>
                <a:blip r:embed="rId10"/>
                <a:stretch>
                  <a:fillRect l="-26471" r="-205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D632DD-867A-59B2-D303-11DB1EE88A88}"/>
              </a:ext>
            </a:extLst>
          </p:cNvPr>
          <p:cNvCxnSpPr>
            <a:cxnSpLocks/>
          </p:cNvCxnSpPr>
          <p:nvPr/>
        </p:nvCxnSpPr>
        <p:spPr>
          <a:xfrm>
            <a:off x="5601833" y="4814533"/>
            <a:ext cx="0" cy="13429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E9ACFC-54E4-B1F7-D7FA-DE23905A3B31}"/>
              </a:ext>
            </a:extLst>
          </p:cNvPr>
          <p:cNvCxnSpPr>
            <a:cxnSpLocks/>
          </p:cNvCxnSpPr>
          <p:nvPr/>
        </p:nvCxnSpPr>
        <p:spPr>
          <a:xfrm>
            <a:off x="5601833" y="4954105"/>
            <a:ext cx="23249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D22A1-50BE-271E-6002-81EB88580060}"/>
                  </a:ext>
                </a:extLst>
              </p:cNvPr>
              <p:cNvSpPr txBox="1"/>
              <p:nvPr/>
            </p:nvSpPr>
            <p:spPr>
              <a:xfrm>
                <a:off x="5504560" y="6132324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D22A1-50BE-271E-6002-81EB88580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560" y="6132324"/>
                <a:ext cx="194540" cy="276999"/>
              </a:xfrm>
              <a:prstGeom prst="rect">
                <a:avLst/>
              </a:prstGeom>
              <a:blipFill>
                <a:blip r:embed="rId11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A137E1-031D-5FB9-4DE6-574245AA0ABD}"/>
                  </a:ext>
                </a:extLst>
              </p:cNvPr>
              <p:cNvSpPr txBox="1"/>
              <p:nvPr/>
            </p:nvSpPr>
            <p:spPr>
              <a:xfrm>
                <a:off x="7964530" y="4806605"/>
                <a:ext cx="240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A137E1-031D-5FB9-4DE6-574245AA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530" y="4806605"/>
                <a:ext cx="240771" cy="276999"/>
              </a:xfrm>
              <a:prstGeom prst="rect">
                <a:avLst/>
              </a:prstGeom>
              <a:blipFill>
                <a:blip r:embed="rId12"/>
                <a:stretch>
                  <a:fillRect l="-12821" r="-1025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 descr="Camera">
                <a:extLst>
                  <a:ext uri="{FF2B5EF4-FFF2-40B4-BE49-F238E27FC236}">
                    <a16:creationId xmlns:a16="http://schemas.microsoft.com/office/drawing/2014/main" id="{F96F09D0-CDA8-95B6-858B-E0276C7A64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7863029"/>
                  </p:ext>
                </p:extLst>
              </p:nvPr>
            </p:nvGraphicFramePr>
            <p:xfrm>
              <a:off x="5466848" y="4546263"/>
              <a:ext cx="575281" cy="9096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75281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 descr="Camera">
                <a:extLst>
                  <a:ext uri="{FF2B5EF4-FFF2-40B4-BE49-F238E27FC236}">
                    <a16:creationId xmlns:a16="http://schemas.microsoft.com/office/drawing/2014/main" id="{F96F09D0-CDA8-95B6-858B-E0276C7A64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6848" y="4546263"/>
                <a:ext cx="575281" cy="909684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032B1EBC-F372-C3D7-BF5C-CA07A5EA34CD}"/>
              </a:ext>
            </a:extLst>
          </p:cNvPr>
          <p:cNvSpPr/>
          <p:nvPr/>
        </p:nvSpPr>
        <p:spPr>
          <a:xfrm>
            <a:off x="5556594" y="4857852"/>
            <a:ext cx="142506" cy="16242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AFF3FB8-3DCE-9D62-AD53-A64641899AD8}"/>
                  </a:ext>
                </a:extLst>
              </p:cNvPr>
              <p:cNvSpPr txBox="1"/>
              <p:nvPr/>
            </p:nvSpPr>
            <p:spPr>
              <a:xfrm>
                <a:off x="7942286" y="3690951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AFF3FB8-3DCE-9D62-AD53-A64641899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286" y="3690951"/>
                <a:ext cx="212238" cy="276999"/>
              </a:xfrm>
              <a:prstGeom prst="rect">
                <a:avLst/>
              </a:prstGeom>
              <a:blipFill>
                <a:blip r:embed="rId13"/>
                <a:stretch>
                  <a:fillRect l="-25714" r="-20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C762D8-6514-E723-B1FD-B5641D74C564}"/>
                  </a:ext>
                </a:extLst>
              </p:cNvPr>
              <p:cNvSpPr txBox="1"/>
              <p:nvPr/>
            </p:nvSpPr>
            <p:spPr>
              <a:xfrm>
                <a:off x="4941532" y="4783515"/>
                <a:ext cx="561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C762D8-6514-E723-B1FD-B5641D74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532" y="4783515"/>
                <a:ext cx="561051" cy="276999"/>
              </a:xfrm>
              <a:prstGeom prst="rect">
                <a:avLst/>
              </a:prstGeom>
              <a:blipFill>
                <a:blip r:embed="rId14"/>
                <a:stretch>
                  <a:fillRect l="-13043" r="-1413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D1DF64-E4E0-D2ED-AC8A-0C617C8FB205}"/>
              </a:ext>
            </a:extLst>
          </p:cNvPr>
          <p:cNvCxnSpPr>
            <a:cxnSpLocks/>
            <a:stCxn id="41" idx="7"/>
          </p:cNvCxnSpPr>
          <p:nvPr/>
        </p:nvCxnSpPr>
        <p:spPr>
          <a:xfrm flipV="1">
            <a:off x="5678230" y="3935891"/>
            <a:ext cx="2227107" cy="94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EB9BF4-06DB-141C-0D2D-6C54BF83CEAC}"/>
              </a:ext>
            </a:extLst>
          </p:cNvPr>
          <p:cNvCxnSpPr>
            <a:cxnSpLocks/>
          </p:cNvCxnSpPr>
          <p:nvPr/>
        </p:nvCxnSpPr>
        <p:spPr>
          <a:xfrm>
            <a:off x="5661201" y="5001105"/>
            <a:ext cx="2232289" cy="9463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DE25A8-180C-5D6A-27C5-39BB2C1EE2C2}"/>
              </a:ext>
            </a:extLst>
          </p:cNvPr>
          <p:cNvCxnSpPr>
            <a:cxnSpLocks/>
          </p:cNvCxnSpPr>
          <p:nvPr/>
        </p:nvCxnSpPr>
        <p:spPr>
          <a:xfrm>
            <a:off x="6947202" y="3769372"/>
            <a:ext cx="0" cy="19794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002FAD38-4C10-704A-E9C3-7B37AF48ADBF}"/>
              </a:ext>
            </a:extLst>
          </p:cNvPr>
          <p:cNvSpPr/>
          <p:nvPr/>
        </p:nvSpPr>
        <p:spPr>
          <a:xfrm rot="5400000" flipH="1">
            <a:off x="6146609" y="3031838"/>
            <a:ext cx="245959" cy="134536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B848BB2-6833-BD1E-89DC-E9538AD0BF20}"/>
                  </a:ext>
                </a:extLst>
              </p:cNvPr>
              <p:cNvSpPr txBox="1"/>
              <p:nvPr/>
            </p:nvSpPr>
            <p:spPr>
              <a:xfrm>
                <a:off x="6173408" y="3260485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B848BB2-6833-BD1E-89DC-E9538AD0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08" y="3260485"/>
                <a:ext cx="192360" cy="276999"/>
              </a:xfrm>
              <a:prstGeom prst="rect">
                <a:avLst/>
              </a:prstGeom>
              <a:blipFill>
                <a:blip r:embed="rId15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Brace 48">
            <a:extLst>
              <a:ext uri="{FF2B5EF4-FFF2-40B4-BE49-F238E27FC236}">
                <a16:creationId xmlns:a16="http://schemas.microsoft.com/office/drawing/2014/main" id="{39F80724-5E83-1B7D-69F5-48F114699633}"/>
              </a:ext>
            </a:extLst>
          </p:cNvPr>
          <p:cNvSpPr/>
          <p:nvPr/>
        </p:nvSpPr>
        <p:spPr>
          <a:xfrm>
            <a:off x="7270445" y="4337456"/>
            <a:ext cx="196945" cy="59906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E7193E-171C-BCFE-37D8-B131C990931A}"/>
                  </a:ext>
                </a:extLst>
              </p:cNvPr>
              <p:cNvSpPr txBox="1"/>
              <p:nvPr/>
            </p:nvSpPr>
            <p:spPr>
              <a:xfrm>
                <a:off x="7494527" y="448425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E7193E-171C-BCFE-37D8-B131C9909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527" y="4484250"/>
                <a:ext cx="192360" cy="276999"/>
              </a:xfrm>
              <a:prstGeom prst="rect">
                <a:avLst/>
              </a:prstGeom>
              <a:blipFill>
                <a:blip r:embed="rId16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7DC5342-98B6-F9BD-5108-64C89DB3177F}"/>
                  </a:ext>
                </a:extLst>
              </p:cNvPr>
              <p:cNvSpPr txBox="1"/>
              <p:nvPr/>
            </p:nvSpPr>
            <p:spPr>
              <a:xfrm>
                <a:off x="6211881" y="4530961"/>
                <a:ext cx="7726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(−1,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7DC5342-98B6-F9BD-5108-64C89DB31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881" y="4530961"/>
                <a:ext cx="772647" cy="276999"/>
              </a:xfrm>
              <a:prstGeom prst="rect">
                <a:avLst/>
              </a:prstGeom>
              <a:blipFill>
                <a:blip r:embed="rId17"/>
                <a:stretch>
                  <a:fillRect l="-9449" r="-9449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DC8FECDC-9A54-3938-C573-58B4A5E0A5B2}"/>
              </a:ext>
            </a:extLst>
          </p:cNvPr>
          <p:cNvSpPr/>
          <p:nvPr/>
        </p:nvSpPr>
        <p:spPr>
          <a:xfrm>
            <a:off x="4941532" y="4783515"/>
            <a:ext cx="575281" cy="300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0CCF19-1FAF-61F3-8F53-A4D14042239D}"/>
              </a:ext>
            </a:extLst>
          </p:cNvPr>
          <p:cNvSpPr/>
          <p:nvPr/>
        </p:nvSpPr>
        <p:spPr>
          <a:xfrm>
            <a:off x="6213839" y="4530809"/>
            <a:ext cx="780072" cy="300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8E0B374-BB94-B836-5083-B1E7CD67D34D}"/>
              </a:ext>
            </a:extLst>
          </p:cNvPr>
          <p:cNvCxnSpPr>
            <a:cxnSpLocks/>
          </p:cNvCxnSpPr>
          <p:nvPr/>
        </p:nvCxnSpPr>
        <p:spPr>
          <a:xfrm flipV="1">
            <a:off x="5682923" y="3935891"/>
            <a:ext cx="2227107" cy="9461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61ECBB-75FC-9164-B9D8-5C7359BC3957}"/>
                  </a:ext>
                </a:extLst>
              </p:cNvPr>
              <p:cNvSpPr txBox="1"/>
              <p:nvPr/>
            </p:nvSpPr>
            <p:spPr>
              <a:xfrm>
                <a:off x="5445198" y="1842015"/>
                <a:ext cx="48389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uk-UA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61ECBB-75FC-9164-B9D8-5C7359BC3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98" y="1842015"/>
                <a:ext cx="4838953" cy="276999"/>
              </a:xfrm>
              <a:prstGeom prst="rect">
                <a:avLst/>
              </a:prstGeom>
              <a:blipFill>
                <a:blip r:embed="rId18"/>
                <a:stretch>
                  <a:fillRect l="-504" r="-1259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75D07A-11AA-D5D5-AB57-0ABD5FC06675}"/>
                  </a:ext>
                </a:extLst>
              </p:cNvPr>
              <p:cNvSpPr txBox="1"/>
              <p:nvPr/>
            </p:nvSpPr>
            <p:spPr>
              <a:xfrm>
                <a:off x="5492065" y="2269707"/>
                <a:ext cx="42071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75D07A-11AA-D5D5-AB57-0ABD5FC0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065" y="2269707"/>
                <a:ext cx="4207177" cy="276999"/>
              </a:xfrm>
              <a:prstGeom prst="rect">
                <a:avLst/>
              </a:prstGeom>
              <a:blipFill>
                <a:blip r:embed="rId19"/>
                <a:stretch>
                  <a:fillRect l="-2029" r="-290" b="-4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0FAFAA9E-2633-AB5C-E184-AD42B73280E4}"/>
              </a:ext>
            </a:extLst>
          </p:cNvPr>
          <p:cNvSpPr/>
          <p:nvPr/>
        </p:nvSpPr>
        <p:spPr>
          <a:xfrm>
            <a:off x="6849932" y="4261618"/>
            <a:ext cx="194540" cy="18032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C60C97-66D9-9BB3-068C-4F36DFD02132}"/>
                  </a:ext>
                </a:extLst>
              </p:cNvPr>
              <p:cNvSpPr txBox="1"/>
              <p:nvPr/>
            </p:nvSpPr>
            <p:spPr>
              <a:xfrm>
                <a:off x="1352991" y="6131440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C60C97-66D9-9BB3-068C-4F36DFD02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91" y="6131440"/>
                <a:ext cx="194540" cy="276999"/>
              </a:xfrm>
              <a:prstGeom prst="rect">
                <a:avLst/>
              </a:prstGeom>
              <a:blipFill>
                <a:blip r:embed="rId20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0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41" grpId="0" animBg="1"/>
      <p:bldP spid="42" grpId="0"/>
      <p:bldP spid="43" grpId="0"/>
      <p:bldP spid="47" grpId="0" animBg="1"/>
      <p:bldP spid="48" grpId="0"/>
      <p:bldP spid="49" grpId="0" animBg="1"/>
      <p:bldP spid="50" grpId="0"/>
      <p:bldP spid="52" grpId="0"/>
      <p:bldP spid="53" grpId="0" animBg="1"/>
      <p:bldP spid="53" grpId="1" animBg="1"/>
      <p:bldP spid="54" grpId="0" animBg="1"/>
      <p:bldP spid="54" grpId="1" animBg="1"/>
      <p:bldP spid="60" grpId="0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7B3E-83F2-1764-5248-1E86A7BE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912BF72-B879-1858-20CC-14A912238144}"/>
              </a:ext>
            </a:extLst>
          </p:cNvPr>
          <p:cNvCxnSpPr>
            <a:cxnSpLocks/>
          </p:cNvCxnSpPr>
          <p:nvPr/>
        </p:nvCxnSpPr>
        <p:spPr>
          <a:xfrm flipV="1">
            <a:off x="1176207" y="2803426"/>
            <a:ext cx="0" cy="1355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A04212-9AED-CADA-7AF7-01CD0F23A8D0}"/>
              </a:ext>
            </a:extLst>
          </p:cNvPr>
          <p:cNvCxnSpPr>
            <a:cxnSpLocks/>
          </p:cNvCxnSpPr>
          <p:nvPr/>
        </p:nvCxnSpPr>
        <p:spPr>
          <a:xfrm>
            <a:off x="1176207" y="4298427"/>
            <a:ext cx="23249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74C06-020B-4094-CA34-E8F760EB5A7A}"/>
                  </a:ext>
                </a:extLst>
              </p:cNvPr>
              <p:cNvSpPr txBox="1"/>
              <p:nvPr/>
            </p:nvSpPr>
            <p:spPr>
              <a:xfrm>
                <a:off x="1078937" y="249970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74C06-020B-4094-CA34-E8F760EB5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37" y="2499706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57997C-BA7A-79AF-8BD0-01C9DC103E1C}"/>
                  </a:ext>
                </a:extLst>
              </p:cNvPr>
              <p:cNvSpPr txBox="1"/>
              <p:nvPr/>
            </p:nvSpPr>
            <p:spPr>
              <a:xfrm>
                <a:off x="3538904" y="4150927"/>
                <a:ext cx="240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57997C-BA7A-79AF-8BD0-01C9DC10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904" y="4150927"/>
                <a:ext cx="240771" cy="276999"/>
              </a:xfrm>
              <a:prstGeom prst="rect">
                <a:avLst/>
              </a:prstGeom>
              <a:blipFill>
                <a:blip r:embed="rId4"/>
                <a:stretch>
                  <a:fillRect l="-12821" r="-1025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amera">
                <a:extLst>
                  <a:ext uri="{FF2B5EF4-FFF2-40B4-BE49-F238E27FC236}">
                    <a16:creationId xmlns:a16="http://schemas.microsoft.com/office/drawing/2014/main" id="{C31C57F4-F5FF-E4E0-769C-67D4C02C03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1222" y="3890585"/>
              <a:ext cx="575281" cy="9096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75281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amera">
                <a:extLst>
                  <a:ext uri="{FF2B5EF4-FFF2-40B4-BE49-F238E27FC236}">
                    <a16:creationId xmlns:a16="http://schemas.microsoft.com/office/drawing/2014/main" id="{C31C57F4-F5FF-E4E0-769C-67D4C02C0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1222" y="3890585"/>
                <a:ext cx="575281" cy="90968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0FD51BBE-5BE6-F4E3-717B-F392596F98C6}"/>
              </a:ext>
            </a:extLst>
          </p:cNvPr>
          <p:cNvSpPr/>
          <p:nvPr/>
        </p:nvSpPr>
        <p:spPr>
          <a:xfrm>
            <a:off x="1130968" y="4202174"/>
            <a:ext cx="142506" cy="16242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9EE3CA-F2BC-CFE6-FFDF-1CA1E66DE28A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1252604" y="2909360"/>
            <a:ext cx="2227107" cy="131660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A5176B-0537-885D-6A6D-81E3EADCC0AD}"/>
              </a:ext>
            </a:extLst>
          </p:cNvPr>
          <p:cNvSpPr/>
          <p:nvPr/>
        </p:nvSpPr>
        <p:spPr>
          <a:xfrm>
            <a:off x="2956103" y="4069713"/>
            <a:ext cx="142506" cy="1624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0019E6-48C0-FBC4-88D9-E3012C840880}"/>
              </a:ext>
            </a:extLst>
          </p:cNvPr>
          <p:cNvSpPr/>
          <p:nvPr/>
        </p:nvSpPr>
        <p:spPr>
          <a:xfrm>
            <a:off x="2171527" y="3045862"/>
            <a:ext cx="142506" cy="1624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46B80-2C59-1B2F-B97E-C1C253918F14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2293163" y="3184502"/>
            <a:ext cx="683810" cy="9089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37375-C221-E8E2-031B-F34AF140B1AB}"/>
                  </a:ext>
                </a:extLst>
              </p:cNvPr>
              <p:cNvSpPr txBox="1"/>
              <p:nvPr/>
            </p:nvSpPr>
            <p:spPr>
              <a:xfrm>
                <a:off x="2956103" y="3752085"/>
                <a:ext cx="283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37375-C221-E8E2-031B-F34AF14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103" y="3752085"/>
                <a:ext cx="283732" cy="276999"/>
              </a:xfrm>
              <a:prstGeom prst="rect">
                <a:avLst/>
              </a:prstGeom>
              <a:blipFill>
                <a:blip r:embed="rId7"/>
                <a:stretch>
                  <a:fillRect l="-19565" r="-1739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04C81C-4119-1954-5F12-164C7FE1F604}"/>
                  </a:ext>
                </a:extLst>
              </p:cNvPr>
              <p:cNvSpPr txBox="1"/>
              <p:nvPr/>
            </p:nvSpPr>
            <p:spPr>
              <a:xfrm>
                <a:off x="2082426" y="2741916"/>
                <a:ext cx="283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04C81C-4119-1954-5F12-164C7FE1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26" y="2741916"/>
                <a:ext cx="283731" cy="276999"/>
              </a:xfrm>
              <a:prstGeom prst="rect">
                <a:avLst/>
              </a:prstGeom>
              <a:blipFill>
                <a:blip r:embed="rId8"/>
                <a:stretch>
                  <a:fillRect l="-19565" r="-1739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52CCB4-B149-AE22-314A-A255E5733F4A}"/>
                  </a:ext>
                </a:extLst>
              </p:cNvPr>
              <p:cNvSpPr txBox="1"/>
              <p:nvPr/>
            </p:nvSpPr>
            <p:spPr>
              <a:xfrm>
                <a:off x="3472799" y="2669132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52CCB4-B149-AE22-314A-A255E573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799" y="2669132"/>
                <a:ext cx="212238" cy="276999"/>
              </a:xfrm>
              <a:prstGeom prst="rect">
                <a:avLst/>
              </a:prstGeom>
              <a:blipFill>
                <a:blip r:embed="rId9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F4601C-FD1F-2155-4C34-D6EF940CF928}"/>
                  </a:ext>
                </a:extLst>
              </p:cNvPr>
              <p:cNvSpPr txBox="1"/>
              <p:nvPr/>
            </p:nvSpPr>
            <p:spPr>
              <a:xfrm>
                <a:off x="674301" y="4373023"/>
                <a:ext cx="561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F4601C-FD1F-2155-4C34-D6EF940CF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1" y="4373023"/>
                <a:ext cx="561051" cy="276999"/>
              </a:xfrm>
              <a:prstGeom prst="rect">
                <a:avLst/>
              </a:prstGeom>
              <a:blipFill>
                <a:blip r:embed="rId10"/>
                <a:stretch>
                  <a:fillRect l="-13043" r="-14130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6DCAD7-05C7-1EBB-030E-D3E56F092BD4}"/>
                  </a:ext>
                </a:extLst>
              </p:cNvPr>
              <p:cNvSpPr txBox="1"/>
              <p:nvPr/>
            </p:nvSpPr>
            <p:spPr>
              <a:xfrm>
                <a:off x="2417589" y="3592637"/>
                <a:ext cx="2070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6DCAD7-05C7-1EBB-030E-D3E56F092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89" y="3592637"/>
                <a:ext cx="207044" cy="276999"/>
              </a:xfrm>
              <a:prstGeom prst="rect">
                <a:avLst/>
              </a:prstGeom>
              <a:blipFill>
                <a:blip r:embed="rId11"/>
                <a:stretch>
                  <a:fillRect l="-26471" r="-2058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D0B81C-093B-30D5-F6DB-DDE4AFB384ED}"/>
                  </a:ext>
                </a:extLst>
              </p:cNvPr>
              <p:cNvSpPr txBox="1"/>
              <p:nvPr/>
            </p:nvSpPr>
            <p:spPr>
              <a:xfrm>
                <a:off x="6351322" y="3161322"/>
                <a:ext cx="1286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D0B81C-093B-30D5-F6DB-DDE4AFB38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22" y="3161322"/>
                <a:ext cx="1286763" cy="276999"/>
              </a:xfrm>
              <a:prstGeom prst="rect">
                <a:avLst/>
              </a:prstGeom>
              <a:blipFill>
                <a:blip r:embed="rId12"/>
                <a:stretch>
                  <a:fillRect l="-6635" r="-284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EEF6F-2B47-9573-95F4-5B4DDBA4511E}"/>
                  </a:ext>
                </a:extLst>
              </p:cNvPr>
              <p:cNvSpPr txBox="1"/>
              <p:nvPr/>
            </p:nvSpPr>
            <p:spPr>
              <a:xfrm>
                <a:off x="5174143" y="3548768"/>
                <a:ext cx="3538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3EEF6F-2B47-9573-95F4-5B4DDBA45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143" y="3548768"/>
                <a:ext cx="3538148" cy="276999"/>
              </a:xfrm>
              <a:prstGeom prst="rect">
                <a:avLst/>
              </a:prstGeom>
              <a:blipFill>
                <a:blip r:embed="rId13"/>
                <a:stretch>
                  <a:fillRect l="-189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B7AE8C-9246-5EBD-CCC8-904FDF9084BC}"/>
                  </a:ext>
                </a:extLst>
              </p:cNvPr>
              <p:cNvSpPr txBox="1"/>
              <p:nvPr/>
            </p:nvSpPr>
            <p:spPr>
              <a:xfrm>
                <a:off x="7128067" y="4395147"/>
                <a:ext cx="3172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∗(−1)=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B7AE8C-9246-5EBD-CCC8-904FDF908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67" y="4395147"/>
                <a:ext cx="3172920" cy="276999"/>
              </a:xfrm>
              <a:prstGeom prst="rect">
                <a:avLst/>
              </a:prstGeom>
              <a:blipFill>
                <a:blip r:embed="rId14"/>
                <a:stretch>
                  <a:fillRect l="-211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D95773-726D-E5BC-887D-2B6FD2335ABB}"/>
                  </a:ext>
                </a:extLst>
              </p:cNvPr>
              <p:cNvSpPr txBox="1"/>
              <p:nvPr/>
            </p:nvSpPr>
            <p:spPr>
              <a:xfrm>
                <a:off x="3913038" y="4386418"/>
                <a:ext cx="2774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D95773-726D-E5BC-887D-2B6FD2335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038" y="4386418"/>
                <a:ext cx="2774734" cy="276999"/>
              </a:xfrm>
              <a:prstGeom prst="rect">
                <a:avLst/>
              </a:prstGeom>
              <a:blipFill>
                <a:blip r:embed="rId15"/>
                <a:stretch>
                  <a:fillRect l="-241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A6E894-34BD-BF0B-0186-61A968D3AB67}"/>
                  </a:ext>
                </a:extLst>
              </p:cNvPr>
              <p:cNvSpPr txBox="1"/>
              <p:nvPr/>
            </p:nvSpPr>
            <p:spPr>
              <a:xfrm>
                <a:off x="4219970" y="1899519"/>
                <a:ext cx="48389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uk-UA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A6E894-34BD-BF0B-0186-61A968D3A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70" y="1899519"/>
                <a:ext cx="4838953" cy="276999"/>
              </a:xfrm>
              <a:prstGeom prst="rect">
                <a:avLst/>
              </a:prstGeom>
              <a:blipFill>
                <a:blip r:embed="rId16"/>
                <a:stretch>
                  <a:fillRect l="-504" r="-1259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19A4F9-74AB-C8AD-1362-E0C1BBFD227E}"/>
                  </a:ext>
                </a:extLst>
              </p:cNvPr>
              <p:cNvSpPr txBox="1"/>
              <p:nvPr/>
            </p:nvSpPr>
            <p:spPr>
              <a:xfrm>
                <a:off x="4266837" y="2327211"/>
                <a:ext cx="42071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19A4F9-74AB-C8AD-1362-E0C1BBFD2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837" y="2327211"/>
                <a:ext cx="4207177" cy="276999"/>
              </a:xfrm>
              <a:prstGeom prst="rect">
                <a:avLst/>
              </a:prstGeom>
              <a:blipFill>
                <a:blip r:embed="rId17"/>
                <a:stretch>
                  <a:fillRect l="-2029" r="-290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7138F02-FE82-C63B-E4CC-48CCBD4DC844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 flipH="1">
            <a:off x="5300405" y="3825767"/>
            <a:ext cx="1642812" cy="5606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131095-D0A0-8690-431B-2A1B39769D31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6943217" y="3825767"/>
            <a:ext cx="1771310" cy="5693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1D4C89-35FA-815B-DBDC-1F316F57FD25}"/>
                  </a:ext>
                </a:extLst>
              </p:cNvPr>
              <p:cNvSpPr txBox="1"/>
              <p:nvPr/>
            </p:nvSpPr>
            <p:spPr>
              <a:xfrm>
                <a:off x="7128067" y="4810571"/>
                <a:ext cx="2124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1D4C89-35FA-815B-DBDC-1F316F57F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67" y="4810571"/>
                <a:ext cx="2124299" cy="276999"/>
              </a:xfrm>
              <a:prstGeom prst="rect">
                <a:avLst/>
              </a:prstGeom>
              <a:blipFill>
                <a:blip r:embed="rId18"/>
                <a:stretch>
                  <a:fillRect l="-315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5BF1AE4-A344-C902-4790-0B69FF5E53E6}"/>
                  </a:ext>
                </a:extLst>
              </p:cNvPr>
              <p:cNvSpPr txBox="1"/>
              <p:nvPr/>
            </p:nvSpPr>
            <p:spPr>
              <a:xfrm>
                <a:off x="3913038" y="4801842"/>
                <a:ext cx="2027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5BF1AE4-A344-C902-4790-0B69FF5E5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038" y="4801842"/>
                <a:ext cx="2027735" cy="276999"/>
              </a:xfrm>
              <a:prstGeom prst="rect">
                <a:avLst/>
              </a:prstGeom>
              <a:blipFill>
                <a:blip r:embed="rId19"/>
                <a:stretch>
                  <a:fillRect l="-330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D8D28E8-0853-6B7A-8C72-05C5EACFF40C}"/>
              </a:ext>
            </a:extLst>
          </p:cNvPr>
          <p:cNvSpPr/>
          <p:nvPr/>
        </p:nvSpPr>
        <p:spPr>
          <a:xfrm>
            <a:off x="6304884" y="3161322"/>
            <a:ext cx="530736" cy="3122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E89F14-4100-ED8B-25FA-0B52ED4D1624}"/>
              </a:ext>
            </a:extLst>
          </p:cNvPr>
          <p:cNvSpPr/>
          <p:nvPr/>
        </p:nvSpPr>
        <p:spPr>
          <a:xfrm>
            <a:off x="7083481" y="3161322"/>
            <a:ext cx="530736" cy="31220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1FA1BC-EC03-D8D1-C42E-FC74AF075E4B}"/>
              </a:ext>
            </a:extLst>
          </p:cNvPr>
          <p:cNvSpPr/>
          <p:nvPr/>
        </p:nvSpPr>
        <p:spPr>
          <a:xfrm>
            <a:off x="4219970" y="2336589"/>
            <a:ext cx="530736" cy="3122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BEB562-B285-F5AD-7204-4140D9E138C2}"/>
              </a:ext>
            </a:extLst>
          </p:cNvPr>
          <p:cNvSpPr/>
          <p:nvPr/>
        </p:nvSpPr>
        <p:spPr>
          <a:xfrm>
            <a:off x="4219970" y="1895801"/>
            <a:ext cx="530736" cy="31220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7D24A7-B026-EBD9-B40D-97CF03C0ED49}"/>
              </a:ext>
            </a:extLst>
          </p:cNvPr>
          <p:cNvSpPr/>
          <p:nvPr/>
        </p:nvSpPr>
        <p:spPr>
          <a:xfrm>
            <a:off x="4111603" y="4364601"/>
            <a:ext cx="952331" cy="3168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47DAED-F833-1DEC-DDDC-0A9B3DE6F9F2}"/>
              </a:ext>
            </a:extLst>
          </p:cNvPr>
          <p:cNvSpPr/>
          <p:nvPr/>
        </p:nvSpPr>
        <p:spPr>
          <a:xfrm>
            <a:off x="7348849" y="4382879"/>
            <a:ext cx="1315571" cy="3168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48" grpId="0"/>
      <p:bldP spid="49" grpId="0"/>
      <p:bldP spid="3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7B3E-83F2-1764-5248-1E86A7BE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912BF72-B879-1858-20CC-14A912238144}"/>
              </a:ext>
            </a:extLst>
          </p:cNvPr>
          <p:cNvCxnSpPr>
            <a:cxnSpLocks/>
          </p:cNvCxnSpPr>
          <p:nvPr/>
        </p:nvCxnSpPr>
        <p:spPr>
          <a:xfrm flipV="1">
            <a:off x="1176207" y="2803426"/>
            <a:ext cx="0" cy="1355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A04212-9AED-CADA-7AF7-01CD0F23A8D0}"/>
              </a:ext>
            </a:extLst>
          </p:cNvPr>
          <p:cNvCxnSpPr>
            <a:cxnSpLocks/>
          </p:cNvCxnSpPr>
          <p:nvPr/>
        </p:nvCxnSpPr>
        <p:spPr>
          <a:xfrm>
            <a:off x="1176207" y="4298427"/>
            <a:ext cx="23249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74C06-020B-4094-CA34-E8F760EB5A7A}"/>
                  </a:ext>
                </a:extLst>
              </p:cNvPr>
              <p:cNvSpPr txBox="1"/>
              <p:nvPr/>
            </p:nvSpPr>
            <p:spPr>
              <a:xfrm>
                <a:off x="1078937" y="2499706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74C06-020B-4094-CA34-E8F760EB5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37" y="2499706"/>
                <a:ext cx="194540" cy="276999"/>
              </a:xfrm>
              <a:prstGeom prst="rect">
                <a:avLst/>
              </a:prstGeom>
              <a:blipFill>
                <a:blip r:embed="rId3"/>
                <a:stretch>
                  <a:fillRect l="-15625" r="-937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57997C-BA7A-79AF-8BD0-01C9DC103E1C}"/>
                  </a:ext>
                </a:extLst>
              </p:cNvPr>
              <p:cNvSpPr txBox="1"/>
              <p:nvPr/>
            </p:nvSpPr>
            <p:spPr>
              <a:xfrm>
                <a:off x="3538904" y="4150927"/>
                <a:ext cx="240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57997C-BA7A-79AF-8BD0-01C9DC10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904" y="4150927"/>
                <a:ext cx="240771" cy="276999"/>
              </a:xfrm>
              <a:prstGeom prst="rect">
                <a:avLst/>
              </a:prstGeom>
              <a:blipFill>
                <a:blip r:embed="rId4"/>
                <a:stretch>
                  <a:fillRect l="-12821" r="-1025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amera">
                <a:extLst>
                  <a:ext uri="{FF2B5EF4-FFF2-40B4-BE49-F238E27FC236}">
                    <a16:creationId xmlns:a16="http://schemas.microsoft.com/office/drawing/2014/main" id="{C31C57F4-F5FF-E4E0-769C-67D4C02C03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1222" y="3890585"/>
              <a:ext cx="575281" cy="9096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75281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amera">
                <a:extLst>
                  <a:ext uri="{FF2B5EF4-FFF2-40B4-BE49-F238E27FC236}">
                    <a16:creationId xmlns:a16="http://schemas.microsoft.com/office/drawing/2014/main" id="{C31C57F4-F5FF-E4E0-769C-67D4C02C03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1222" y="3890585"/>
                <a:ext cx="575281" cy="90968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0FD51BBE-5BE6-F4E3-717B-F392596F98C6}"/>
              </a:ext>
            </a:extLst>
          </p:cNvPr>
          <p:cNvSpPr/>
          <p:nvPr/>
        </p:nvSpPr>
        <p:spPr>
          <a:xfrm>
            <a:off x="1130968" y="4202174"/>
            <a:ext cx="142506" cy="16242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9EE3CA-F2BC-CFE6-FFDF-1CA1E66DE28A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1252604" y="2909360"/>
            <a:ext cx="2227107" cy="131660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A5176B-0537-885D-6A6D-81E3EADCC0AD}"/>
              </a:ext>
            </a:extLst>
          </p:cNvPr>
          <p:cNvSpPr/>
          <p:nvPr/>
        </p:nvSpPr>
        <p:spPr>
          <a:xfrm>
            <a:off x="2956103" y="4069713"/>
            <a:ext cx="142506" cy="1624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0019E6-48C0-FBC4-88D9-E3012C840880}"/>
              </a:ext>
            </a:extLst>
          </p:cNvPr>
          <p:cNvSpPr/>
          <p:nvPr/>
        </p:nvSpPr>
        <p:spPr>
          <a:xfrm>
            <a:off x="2171527" y="3045862"/>
            <a:ext cx="142506" cy="16242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46B80-2C59-1B2F-B97E-C1C253918F14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2293163" y="3184502"/>
            <a:ext cx="683810" cy="9089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37375-C221-E8E2-031B-F34AF140B1AB}"/>
                  </a:ext>
                </a:extLst>
              </p:cNvPr>
              <p:cNvSpPr txBox="1"/>
              <p:nvPr/>
            </p:nvSpPr>
            <p:spPr>
              <a:xfrm>
                <a:off x="2956103" y="3752085"/>
                <a:ext cx="283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37375-C221-E8E2-031B-F34AF14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103" y="3752085"/>
                <a:ext cx="283732" cy="276999"/>
              </a:xfrm>
              <a:prstGeom prst="rect">
                <a:avLst/>
              </a:prstGeom>
              <a:blipFill>
                <a:blip r:embed="rId7"/>
                <a:stretch>
                  <a:fillRect l="-19565" r="-1739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04C81C-4119-1954-5F12-164C7FE1F604}"/>
                  </a:ext>
                </a:extLst>
              </p:cNvPr>
              <p:cNvSpPr txBox="1"/>
              <p:nvPr/>
            </p:nvSpPr>
            <p:spPr>
              <a:xfrm>
                <a:off x="2082426" y="2741916"/>
                <a:ext cx="283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04C81C-4119-1954-5F12-164C7FE1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26" y="2741916"/>
                <a:ext cx="283731" cy="276999"/>
              </a:xfrm>
              <a:prstGeom prst="rect">
                <a:avLst/>
              </a:prstGeom>
              <a:blipFill>
                <a:blip r:embed="rId8"/>
                <a:stretch>
                  <a:fillRect l="-19565" r="-1739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52CCB4-B149-AE22-314A-A255E5733F4A}"/>
                  </a:ext>
                </a:extLst>
              </p:cNvPr>
              <p:cNvSpPr txBox="1"/>
              <p:nvPr/>
            </p:nvSpPr>
            <p:spPr>
              <a:xfrm>
                <a:off x="3472799" y="2669132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52CCB4-B149-AE22-314A-A255E573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799" y="2669132"/>
                <a:ext cx="212238" cy="276999"/>
              </a:xfrm>
              <a:prstGeom prst="rect">
                <a:avLst/>
              </a:prstGeom>
              <a:blipFill>
                <a:blip r:embed="rId9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F4601C-FD1F-2155-4C34-D6EF940CF928}"/>
                  </a:ext>
                </a:extLst>
              </p:cNvPr>
              <p:cNvSpPr txBox="1"/>
              <p:nvPr/>
            </p:nvSpPr>
            <p:spPr>
              <a:xfrm>
                <a:off x="674301" y="4373023"/>
                <a:ext cx="561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F4601C-FD1F-2155-4C34-D6EF940CF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1" y="4373023"/>
                <a:ext cx="561051" cy="276999"/>
              </a:xfrm>
              <a:prstGeom prst="rect">
                <a:avLst/>
              </a:prstGeom>
              <a:blipFill>
                <a:blip r:embed="rId10"/>
                <a:stretch>
                  <a:fillRect l="-13043" r="-14130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6DCAD7-05C7-1EBB-030E-D3E56F092BD4}"/>
                  </a:ext>
                </a:extLst>
              </p:cNvPr>
              <p:cNvSpPr txBox="1"/>
              <p:nvPr/>
            </p:nvSpPr>
            <p:spPr>
              <a:xfrm>
                <a:off x="2417589" y="3592637"/>
                <a:ext cx="2070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6DCAD7-05C7-1EBB-030E-D3E56F092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89" y="3592637"/>
                <a:ext cx="207044" cy="276999"/>
              </a:xfrm>
              <a:prstGeom prst="rect">
                <a:avLst/>
              </a:prstGeom>
              <a:blipFill>
                <a:blip r:embed="rId11"/>
                <a:stretch>
                  <a:fillRect l="-26471" r="-2058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5C73A1-9A2C-95EB-E9DF-84BDE9F52D47}"/>
                  </a:ext>
                </a:extLst>
              </p:cNvPr>
              <p:cNvSpPr txBox="1"/>
              <p:nvPr/>
            </p:nvSpPr>
            <p:spPr>
              <a:xfrm>
                <a:off x="9739677" y="2678065"/>
                <a:ext cx="2155444" cy="92333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Додаємо обидва рівняння щоби скоротити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5C73A1-9A2C-95EB-E9DF-84BDE9F52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677" y="2678065"/>
                <a:ext cx="2155444" cy="923330"/>
              </a:xfrm>
              <a:prstGeom prst="rect">
                <a:avLst/>
              </a:prstGeom>
              <a:blipFill>
                <a:blip r:embed="rId12"/>
                <a:stretch>
                  <a:fillRect l="-255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4BA96C-2C6E-F998-D8EB-88208D118B39}"/>
                  </a:ext>
                </a:extLst>
              </p:cNvPr>
              <p:cNvSpPr txBox="1"/>
              <p:nvPr/>
            </p:nvSpPr>
            <p:spPr>
              <a:xfrm>
                <a:off x="4914021" y="4202174"/>
                <a:ext cx="3170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4BA96C-2C6E-F998-D8EB-88208D118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021" y="4202174"/>
                <a:ext cx="3170355" cy="276999"/>
              </a:xfrm>
              <a:prstGeom prst="rect">
                <a:avLst/>
              </a:prstGeom>
              <a:blipFill>
                <a:blip r:embed="rId13"/>
                <a:stretch>
                  <a:fillRect l="-2500" r="-19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E16B557-9ED5-FF35-622E-2A1AFA1ED446}"/>
                  </a:ext>
                </a:extLst>
              </p:cNvPr>
              <p:cNvSpPr txBox="1"/>
              <p:nvPr/>
            </p:nvSpPr>
            <p:spPr>
              <a:xfrm>
                <a:off x="4900479" y="4948780"/>
                <a:ext cx="30478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E16B557-9ED5-FF35-622E-2A1AFA1ED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479" y="4948780"/>
                <a:ext cx="3047822" cy="276999"/>
              </a:xfrm>
              <a:prstGeom prst="rect">
                <a:avLst/>
              </a:prstGeom>
              <a:blipFill>
                <a:blip r:embed="rId14"/>
                <a:stretch>
                  <a:fillRect l="-1400" r="-8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22B3AC-F7D3-F66D-52B9-D3CB5C5B2CAF}"/>
                  </a:ext>
                </a:extLst>
              </p:cNvPr>
              <p:cNvSpPr txBox="1"/>
              <p:nvPr/>
            </p:nvSpPr>
            <p:spPr>
              <a:xfrm>
                <a:off x="4901514" y="5566557"/>
                <a:ext cx="1680588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22B3AC-F7D3-F66D-52B9-D3CB5C5B2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514" y="5566557"/>
                <a:ext cx="1680588" cy="5672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9A4C2D3-A3D7-58FC-87BA-B70EDDBE55FC}"/>
              </a:ext>
            </a:extLst>
          </p:cNvPr>
          <p:cNvSpPr/>
          <p:nvPr/>
        </p:nvSpPr>
        <p:spPr>
          <a:xfrm>
            <a:off x="4830145" y="5453267"/>
            <a:ext cx="1721308" cy="8482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9F7461-AB05-5660-9354-C012A29D9CB9}"/>
                  </a:ext>
                </a:extLst>
              </p:cNvPr>
              <p:cNvSpPr txBox="1"/>
              <p:nvPr/>
            </p:nvSpPr>
            <p:spPr>
              <a:xfrm>
                <a:off x="1419068" y="4829270"/>
                <a:ext cx="3074069" cy="147732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Наша формула для 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CalculateIntersection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для від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’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ємної площини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.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Подібну формулу можна вивести для площини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9F7461-AB05-5660-9354-C012A29D9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068" y="4829270"/>
                <a:ext cx="3074069" cy="1477328"/>
              </a:xfrm>
              <a:prstGeom prst="rect">
                <a:avLst/>
              </a:prstGeom>
              <a:blipFill>
                <a:blip r:embed="rId16"/>
                <a:stretch>
                  <a:fillRect l="-1786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B66395F-5549-5FBD-1601-3E1DBE8E2B0B}"/>
              </a:ext>
            </a:extLst>
          </p:cNvPr>
          <p:cNvSpPr txBox="1"/>
          <p:nvPr/>
        </p:nvSpPr>
        <p:spPr>
          <a:xfrm>
            <a:off x="8442080" y="4464337"/>
            <a:ext cx="1712989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Розмножуємо </a:t>
            </a:r>
            <a:r>
              <a:rPr lang="en-US" dirty="0">
                <a:solidFill>
                  <a:schemeClr val="bg1"/>
                </a:solidFill>
                <a:latin typeface="YouTube Sans"/>
              </a:rPr>
              <a:t>s</a:t>
            </a:r>
            <a:r>
              <a:rPr lang="uk-UA" dirty="0">
                <a:solidFill>
                  <a:schemeClr val="bg1"/>
                </a:solidFill>
                <a:latin typeface="YouTube Sans"/>
              </a:rPr>
              <a:t> на множники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8A886E-C778-A68A-6391-3830F01ACEC0}"/>
              </a:ext>
            </a:extLst>
          </p:cNvPr>
          <p:cNvSpPr/>
          <p:nvPr/>
        </p:nvSpPr>
        <p:spPr>
          <a:xfrm>
            <a:off x="6476180" y="4582555"/>
            <a:ext cx="236593" cy="318073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20BEE1-5214-9E2C-5639-9206227557F1}"/>
              </a:ext>
            </a:extLst>
          </p:cNvPr>
          <p:cNvSpPr/>
          <p:nvPr/>
        </p:nvSpPr>
        <p:spPr>
          <a:xfrm>
            <a:off x="7281466" y="4575477"/>
            <a:ext cx="236593" cy="318073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44F418-B7E3-0547-7DC6-1A2A8CB96F57}"/>
                  </a:ext>
                </a:extLst>
              </p:cNvPr>
              <p:cNvSpPr txBox="1"/>
              <p:nvPr/>
            </p:nvSpPr>
            <p:spPr>
              <a:xfrm>
                <a:off x="4219970" y="1899519"/>
                <a:ext cx="48389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uk-UA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44F418-B7E3-0547-7DC6-1A2A8CB96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70" y="1899519"/>
                <a:ext cx="4838953" cy="276999"/>
              </a:xfrm>
              <a:prstGeom prst="rect">
                <a:avLst/>
              </a:prstGeom>
              <a:blipFill>
                <a:blip r:embed="rId17"/>
                <a:stretch>
                  <a:fillRect l="-504" r="-1259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C46DB-A6B8-2D00-6020-6DFE646B2753}"/>
                  </a:ext>
                </a:extLst>
              </p:cNvPr>
              <p:cNvSpPr txBox="1"/>
              <p:nvPr/>
            </p:nvSpPr>
            <p:spPr>
              <a:xfrm>
                <a:off x="4266837" y="2327211"/>
                <a:ext cx="42071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C46DB-A6B8-2D00-6020-6DFE646B2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837" y="2327211"/>
                <a:ext cx="4207177" cy="276999"/>
              </a:xfrm>
              <a:prstGeom prst="rect">
                <a:avLst/>
              </a:prstGeom>
              <a:blipFill>
                <a:blip r:embed="rId18"/>
                <a:stretch>
                  <a:fillRect l="-2029" r="-290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947E35-4341-D6BF-A26A-C06CE7CA125B}"/>
                  </a:ext>
                </a:extLst>
              </p:cNvPr>
              <p:cNvSpPr txBox="1"/>
              <p:nvPr/>
            </p:nvSpPr>
            <p:spPr>
              <a:xfrm>
                <a:off x="4914021" y="3702760"/>
                <a:ext cx="3635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947E35-4341-D6BF-A26A-C06CE7CA1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021" y="3702760"/>
                <a:ext cx="3635867" cy="276999"/>
              </a:xfrm>
              <a:prstGeom prst="rect">
                <a:avLst/>
              </a:prstGeom>
              <a:blipFill>
                <a:blip r:embed="rId19"/>
                <a:stretch>
                  <a:fillRect l="-234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34EBC96-83B0-B5E4-9D51-DF4E85DDB999}"/>
                  </a:ext>
                </a:extLst>
              </p:cNvPr>
              <p:cNvSpPr txBox="1"/>
              <p:nvPr/>
            </p:nvSpPr>
            <p:spPr>
              <a:xfrm>
                <a:off x="7438770" y="2957792"/>
                <a:ext cx="1859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34EBC96-83B0-B5E4-9D51-DF4E85DD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70" y="2957792"/>
                <a:ext cx="1859805" cy="276999"/>
              </a:xfrm>
              <a:prstGeom prst="rect">
                <a:avLst/>
              </a:prstGeom>
              <a:blipFill>
                <a:blip r:embed="rId20"/>
                <a:stretch>
                  <a:fillRect l="-19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5D242-639F-8BA9-8259-6760D16C2010}"/>
                  </a:ext>
                </a:extLst>
              </p:cNvPr>
              <p:cNvSpPr txBox="1"/>
              <p:nvPr/>
            </p:nvSpPr>
            <p:spPr>
              <a:xfrm>
                <a:off x="4223741" y="2949063"/>
                <a:ext cx="1763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5D242-639F-8BA9-8259-6760D16C2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41" y="2949063"/>
                <a:ext cx="1763240" cy="276999"/>
              </a:xfrm>
              <a:prstGeom prst="rect">
                <a:avLst/>
              </a:prstGeom>
              <a:blipFill>
                <a:blip r:embed="rId21"/>
                <a:stretch>
                  <a:fillRect l="-48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059ADA-9695-E7E3-A971-C694BB64E102}"/>
              </a:ext>
            </a:extLst>
          </p:cNvPr>
          <p:cNvCxnSpPr>
            <a:cxnSpLocks/>
            <a:stCxn id="24" idx="2"/>
            <a:endCxn id="42" idx="0"/>
          </p:cNvCxnSpPr>
          <p:nvPr/>
        </p:nvCxnSpPr>
        <p:spPr>
          <a:xfrm>
            <a:off x="5074870" y="3294081"/>
            <a:ext cx="1657085" cy="40867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15EE4CB-5C1F-628A-381E-FDD674FA9C6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6731955" y="3315944"/>
            <a:ext cx="1597785" cy="3868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D5A96-125E-6310-1A06-6D1FB2008956}"/>
              </a:ext>
            </a:extLst>
          </p:cNvPr>
          <p:cNvSpPr/>
          <p:nvPr/>
        </p:nvSpPr>
        <p:spPr>
          <a:xfrm>
            <a:off x="4162758" y="2909360"/>
            <a:ext cx="1824223" cy="3847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5FC2CC-90AB-9281-439C-82679D104EAD}"/>
              </a:ext>
            </a:extLst>
          </p:cNvPr>
          <p:cNvSpPr/>
          <p:nvPr/>
        </p:nvSpPr>
        <p:spPr>
          <a:xfrm>
            <a:off x="7417628" y="2931223"/>
            <a:ext cx="1824223" cy="3847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BC8236-BD11-EB3A-C6A7-CCC9B8BF9AF9}"/>
              </a:ext>
            </a:extLst>
          </p:cNvPr>
          <p:cNvSpPr/>
          <p:nvPr/>
        </p:nvSpPr>
        <p:spPr>
          <a:xfrm>
            <a:off x="4854722" y="3683577"/>
            <a:ext cx="650861" cy="32416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17E027-A3D7-3B7F-0F1D-F9065746B8F4}"/>
                  </a:ext>
                </a:extLst>
              </p:cNvPr>
              <p:cNvSpPr txBox="1"/>
              <p:nvPr/>
            </p:nvSpPr>
            <p:spPr>
              <a:xfrm>
                <a:off x="4900850" y="4575477"/>
                <a:ext cx="3079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17E027-A3D7-3B7F-0F1D-F9065746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850" y="4575477"/>
                <a:ext cx="3079817" cy="276999"/>
              </a:xfrm>
              <a:prstGeom prst="rect">
                <a:avLst/>
              </a:prstGeom>
              <a:blipFill>
                <a:blip r:embed="rId22"/>
                <a:stretch>
                  <a:fillRect l="-138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FD9D75DD-04A9-0F43-B35F-5065A588BB94}"/>
              </a:ext>
            </a:extLst>
          </p:cNvPr>
          <p:cNvSpPr/>
          <p:nvPr/>
        </p:nvSpPr>
        <p:spPr>
          <a:xfrm>
            <a:off x="5281779" y="4179935"/>
            <a:ext cx="420297" cy="3675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604936-7DF7-58E8-F3F0-13C3FC35D583}"/>
              </a:ext>
            </a:extLst>
          </p:cNvPr>
          <p:cNvSpPr/>
          <p:nvPr/>
        </p:nvSpPr>
        <p:spPr>
          <a:xfrm>
            <a:off x="6759277" y="4166166"/>
            <a:ext cx="420297" cy="3675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9741F-7562-DB9D-A72B-8A4AACB0E8B4}"/>
              </a:ext>
            </a:extLst>
          </p:cNvPr>
          <p:cNvSpPr/>
          <p:nvPr/>
        </p:nvSpPr>
        <p:spPr>
          <a:xfrm>
            <a:off x="6842014" y="4948780"/>
            <a:ext cx="1035894" cy="3180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5" grpId="0"/>
      <p:bldP spid="36" grpId="0"/>
      <p:bldP spid="37" grpId="0" animBg="1"/>
      <p:bldP spid="38" grpId="0" animBg="1"/>
      <p:bldP spid="19" grpId="0" animBg="1"/>
      <p:bldP spid="20" grpId="0" animBg="1"/>
      <p:bldP spid="39" grpId="0" animBg="1"/>
      <p:bldP spid="42" grpId="0"/>
      <p:bldP spid="24" grpId="0" animBg="1"/>
      <p:bldP spid="25" grpId="0" animBg="1"/>
      <p:bldP spid="28" grpId="0" animBg="1"/>
      <p:bldP spid="29" grpId="0"/>
      <p:bldP spid="30" grpId="0" animBg="1"/>
      <p:bldP spid="32" grpId="0" animBg="1"/>
      <p:bldP spid="4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C4AE6-8160-6369-8C7C-5769B647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D3764-C913-FC90-08C4-BD02ACDBA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536831" cy="2877483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Нам тепер треба отримати формули для площини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𝑁𝑒𝑎𝑟𝑍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𝐹𝑎𝑟𝑍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Дивлючись на діапазон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координата, ми бачимо що права сторона подібна до діапазонів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Отже, можемо просто вжити наші формули для додатних площин 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𝐹𝑎𝑟𝑍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А що робити 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𝑁𝑒𝑎𝑟𝑍</m:t>
                    </m:r>
                  </m:oMath>
                </a14:m>
                <a:r>
                  <a:rPr lang="en-US" dirty="0">
                    <a:latin typeface="YouTube Sans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D3764-C913-FC90-08C4-BD02ACDBA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536831" cy="2877483"/>
              </a:xfrm>
              <a:blipFill>
                <a:blip r:embed="rId2"/>
                <a:stretch>
                  <a:fillRect l="-162" t="-1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B5DB7-7CDD-9133-2AE2-854FBC493FB6}"/>
                  </a:ext>
                </a:extLst>
              </p:cNvPr>
              <p:cNvSpPr txBox="1"/>
              <p:nvPr/>
            </p:nvSpPr>
            <p:spPr>
              <a:xfrm>
                <a:off x="9159083" y="1828800"/>
                <a:ext cx="1245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B5DB7-7CDD-9133-2AE2-854FBC493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083" y="1828800"/>
                <a:ext cx="1245021" cy="276999"/>
              </a:xfrm>
              <a:prstGeom prst="rect">
                <a:avLst/>
              </a:prstGeom>
              <a:blipFill>
                <a:blip r:embed="rId3"/>
                <a:stretch>
                  <a:fillRect l="-634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B51370-206A-4278-F548-4BFA95566301}"/>
                  </a:ext>
                </a:extLst>
              </p:cNvPr>
              <p:cNvSpPr txBox="1"/>
              <p:nvPr/>
            </p:nvSpPr>
            <p:spPr>
              <a:xfrm>
                <a:off x="8852151" y="2190962"/>
                <a:ext cx="15495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B51370-206A-4278-F548-4BFA95566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51" y="2190962"/>
                <a:ext cx="1549591" cy="276999"/>
              </a:xfrm>
              <a:prstGeom prst="rect">
                <a:avLst/>
              </a:prstGeom>
              <a:blipFill>
                <a:blip r:embed="rId4"/>
                <a:stretch>
                  <a:fillRect l="-23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868C95-3D33-20C3-FE01-ACBBF14C87C3}"/>
                  </a:ext>
                </a:extLst>
              </p:cNvPr>
              <p:cNvSpPr txBox="1"/>
              <p:nvPr/>
            </p:nvSpPr>
            <p:spPr>
              <a:xfrm>
                <a:off x="9159083" y="2746440"/>
                <a:ext cx="1565551" cy="56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868C95-3D33-20C3-FE01-ACBBF14C8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083" y="2746440"/>
                <a:ext cx="1565551" cy="567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4151F8-D255-9A88-1133-D5877C9040B8}"/>
                  </a:ext>
                </a:extLst>
              </p:cNvPr>
              <p:cNvSpPr txBox="1"/>
              <p:nvPr/>
            </p:nvSpPr>
            <p:spPr>
              <a:xfrm>
                <a:off x="9159081" y="2754194"/>
                <a:ext cx="1565551" cy="56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4151F8-D255-9A88-1133-D5877C904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081" y="2754194"/>
                <a:ext cx="1565551" cy="567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331D2C2-9D24-6CE3-5332-03806C8BBCB7}"/>
              </a:ext>
            </a:extLst>
          </p:cNvPr>
          <p:cNvSpPr/>
          <p:nvPr/>
        </p:nvSpPr>
        <p:spPr>
          <a:xfrm>
            <a:off x="9527664" y="1771250"/>
            <a:ext cx="874078" cy="7801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8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  <p:bldP spid="18" grpId="0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C4AE6-8160-6369-8C7C-5769B647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D3764-C913-FC90-08C4-BD02ACDBA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1"/>
                <a:ext cx="10197490" cy="1851734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Для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𝑁𝑒𝑎𝑟𝑍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треба вивести нову формулу, але ми бачимо що наш діапазон тільки застосовує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координат</a:t>
                </a:r>
              </a:p>
              <a:p>
                <a:r>
                  <a:rPr lang="uk-UA" dirty="0">
                    <a:latin typeface="YouTube Sans"/>
                  </a:rPr>
                  <a:t>Попередньо, ми мали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uk-UA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YouTube Sans"/>
                  </a:rPr>
                  <a:t>з одної сторони, 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  <a:r>
                  <a:rPr lang="uk-UA" dirty="0">
                    <a:latin typeface="YouTube Sans"/>
                  </a:rPr>
                  <a:t>з другої, тому нам треба було перетинати дві формули ліній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Тепер ми все можемо вивести в одному вимірі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9D3764-C913-FC90-08C4-BD02ACDBA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1"/>
                <a:ext cx="10197490" cy="1851734"/>
              </a:xfrm>
              <a:blipFill>
                <a:blip r:embed="rId2"/>
                <a:stretch>
                  <a:fillRect l="-120" t="-2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B5DB7-7CDD-9133-2AE2-854FBC493FB6}"/>
                  </a:ext>
                </a:extLst>
              </p:cNvPr>
              <p:cNvSpPr txBox="1"/>
              <p:nvPr/>
            </p:nvSpPr>
            <p:spPr>
              <a:xfrm>
                <a:off x="1549098" y="3737296"/>
                <a:ext cx="6943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B5DB7-7CDD-9133-2AE2-854FBC493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098" y="3737296"/>
                <a:ext cx="694357" cy="276999"/>
              </a:xfrm>
              <a:prstGeom prst="rect">
                <a:avLst/>
              </a:prstGeom>
              <a:blipFill>
                <a:blip r:embed="rId3"/>
                <a:stretch>
                  <a:fillRect l="-1140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A20C0F-D561-C4D0-4162-E856A4780FB9}"/>
                  </a:ext>
                </a:extLst>
              </p:cNvPr>
              <p:cNvSpPr txBox="1"/>
              <p:nvPr/>
            </p:nvSpPr>
            <p:spPr>
              <a:xfrm>
                <a:off x="2835054" y="3758205"/>
                <a:ext cx="1154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𝑁𝑒𝑎𝑟𝑍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A20C0F-D561-C4D0-4162-E856A4780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054" y="3758205"/>
                <a:ext cx="1154996" cy="276999"/>
              </a:xfrm>
              <a:prstGeom prst="rect">
                <a:avLst/>
              </a:prstGeom>
              <a:blipFill>
                <a:blip r:embed="rId4"/>
                <a:stretch>
                  <a:fillRect l="-6842" r="-52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38BDA8-B162-C064-BE06-64DAF05308A1}"/>
                  </a:ext>
                </a:extLst>
              </p:cNvPr>
              <p:cNvSpPr txBox="1"/>
              <p:nvPr/>
            </p:nvSpPr>
            <p:spPr>
              <a:xfrm>
                <a:off x="5812710" y="3758205"/>
                <a:ext cx="20822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38BDA8-B162-C064-BE06-64DAF053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10" y="3758205"/>
                <a:ext cx="2082237" cy="276999"/>
              </a:xfrm>
              <a:prstGeom prst="rect">
                <a:avLst/>
              </a:prstGeom>
              <a:blipFill>
                <a:blip r:embed="rId5"/>
                <a:stretch>
                  <a:fillRect l="-41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B5CA78-1353-A570-AF78-47F7BF645876}"/>
                  </a:ext>
                </a:extLst>
              </p:cNvPr>
              <p:cNvSpPr txBox="1"/>
              <p:nvPr/>
            </p:nvSpPr>
            <p:spPr>
              <a:xfrm>
                <a:off x="2835054" y="4902976"/>
                <a:ext cx="1660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B5CA78-1353-A570-AF78-47F7BF645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054" y="4902976"/>
                <a:ext cx="1660776" cy="276999"/>
              </a:xfrm>
              <a:prstGeom prst="rect">
                <a:avLst/>
              </a:prstGeom>
              <a:blipFill>
                <a:blip r:embed="rId6"/>
                <a:stretch>
                  <a:fillRect l="-47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0C0552-B841-9A8C-58CC-D10658B4CD81}"/>
                  </a:ext>
                </a:extLst>
              </p:cNvPr>
              <p:cNvSpPr txBox="1"/>
              <p:nvPr/>
            </p:nvSpPr>
            <p:spPr>
              <a:xfrm>
                <a:off x="2835053" y="5380229"/>
                <a:ext cx="1429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0C0552-B841-9A8C-58CC-D10658B4C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053" y="5380229"/>
                <a:ext cx="1429943" cy="276999"/>
              </a:xfrm>
              <a:prstGeom prst="rect">
                <a:avLst/>
              </a:prstGeom>
              <a:blipFill>
                <a:blip r:embed="rId7"/>
                <a:stretch>
                  <a:fillRect l="-255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AAFF83-B32C-DB6D-AE37-7E49CF892897}"/>
                  </a:ext>
                </a:extLst>
              </p:cNvPr>
              <p:cNvSpPr txBox="1"/>
              <p:nvPr/>
            </p:nvSpPr>
            <p:spPr>
              <a:xfrm>
                <a:off x="2835053" y="5878454"/>
                <a:ext cx="979051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AAFF83-B32C-DB6D-AE37-7E49CF892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053" y="5878454"/>
                <a:ext cx="979051" cy="5670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C29D80D-C123-6D8B-ABB6-B55708F34FD4}"/>
              </a:ext>
            </a:extLst>
          </p:cNvPr>
          <p:cNvSpPr/>
          <p:nvPr/>
        </p:nvSpPr>
        <p:spPr>
          <a:xfrm>
            <a:off x="2790135" y="5756098"/>
            <a:ext cx="1199915" cy="8121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FB0140-7FF7-C0B6-C548-64BDEFF79750}"/>
                  </a:ext>
                </a:extLst>
              </p:cNvPr>
              <p:cNvSpPr txBox="1"/>
              <p:nvPr/>
            </p:nvSpPr>
            <p:spPr>
              <a:xfrm>
                <a:off x="4971610" y="5591623"/>
                <a:ext cx="3068052" cy="9233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І ми отримали формулу для 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CalculateIntersection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для площини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NearZ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FB0140-7FF7-C0B6-C548-64BDEFF79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10" y="5591623"/>
                <a:ext cx="3068052" cy="923330"/>
              </a:xfrm>
              <a:prstGeom prst="rect">
                <a:avLst/>
              </a:prstGeom>
              <a:blipFill>
                <a:blip r:embed="rId9"/>
                <a:stretch>
                  <a:fillRect l="-178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19FEEA-8F23-16FE-E59D-4E1CEA32643C}"/>
                  </a:ext>
                </a:extLst>
              </p:cNvPr>
              <p:cNvSpPr txBox="1"/>
              <p:nvPr/>
            </p:nvSpPr>
            <p:spPr>
              <a:xfrm>
                <a:off x="2790135" y="4387351"/>
                <a:ext cx="16251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𝑁𝑒𝑎𝑟𝑍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19FEEA-8F23-16FE-E59D-4E1CEA326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135" y="4387351"/>
                <a:ext cx="1625125" cy="276999"/>
              </a:xfrm>
              <a:prstGeom prst="rect">
                <a:avLst/>
              </a:prstGeom>
              <a:blipFill>
                <a:blip r:embed="rId10"/>
                <a:stretch>
                  <a:fillRect l="-15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9FF9D0AD-6F4F-F6E9-5BB5-FF79FF33E307}"/>
              </a:ext>
            </a:extLst>
          </p:cNvPr>
          <p:cNvSpPr/>
          <p:nvPr/>
        </p:nvSpPr>
        <p:spPr>
          <a:xfrm>
            <a:off x="2790136" y="3739818"/>
            <a:ext cx="752366" cy="35214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75D451-81A0-821C-FF9D-DEF5B3B293F3}"/>
              </a:ext>
            </a:extLst>
          </p:cNvPr>
          <p:cNvSpPr/>
          <p:nvPr/>
        </p:nvSpPr>
        <p:spPr>
          <a:xfrm>
            <a:off x="5745333" y="3748486"/>
            <a:ext cx="668256" cy="352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378E5A-3E52-0A59-90DC-863FA3E353DE}"/>
              </a:ext>
            </a:extLst>
          </p:cNvPr>
          <p:cNvSpPr/>
          <p:nvPr/>
        </p:nvSpPr>
        <p:spPr>
          <a:xfrm>
            <a:off x="2790135" y="4387351"/>
            <a:ext cx="752367" cy="31537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9DB555-9460-5C3A-7BC4-F9492AA9FB9C}"/>
              </a:ext>
            </a:extLst>
          </p:cNvPr>
          <p:cNvSpPr/>
          <p:nvPr/>
        </p:nvSpPr>
        <p:spPr>
          <a:xfrm>
            <a:off x="3744853" y="4368962"/>
            <a:ext cx="670407" cy="352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E232FF-91F6-2C50-A47E-E28C4BA6C9E0}"/>
              </a:ext>
            </a:extLst>
          </p:cNvPr>
          <p:cNvSpPr/>
          <p:nvPr/>
        </p:nvSpPr>
        <p:spPr>
          <a:xfrm>
            <a:off x="3212437" y="4877262"/>
            <a:ext cx="453005" cy="352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74842A-E306-989F-C11D-9A66FDD5E84B}"/>
              </a:ext>
            </a:extLst>
          </p:cNvPr>
          <p:cNvSpPr/>
          <p:nvPr/>
        </p:nvSpPr>
        <p:spPr>
          <a:xfrm>
            <a:off x="3917249" y="5380229"/>
            <a:ext cx="325614" cy="320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EB359F-F249-9541-5D4A-3AED495A04DB}"/>
              </a:ext>
            </a:extLst>
          </p:cNvPr>
          <p:cNvSpPr/>
          <p:nvPr/>
        </p:nvSpPr>
        <p:spPr>
          <a:xfrm>
            <a:off x="1451295" y="3680535"/>
            <a:ext cx="792160" cy="4200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4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27" grpId="0"/>
      <p:bldP spid="28" grpId="0" animBg="1"/>
      <p:bldP spid="29" grpId="0" animBg="1"/>
      <p:bldP spid="30" grpId="0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en-US" b="1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uTube Sans"/>
              </a:rPr>
              <a:t>Queue Live 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8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F2A4-8A93-7B0D-ACEF-DB4EE0F5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CalculateIntersection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BAC20B-8114-F6CD-50ED-3007491F2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027815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Для перетину з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ми виводимо приблизне обчислення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У цьому випадку, ми можемо все вивести вживаючи одну формулу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YouTube Sans"/>
                  </a:rPr>
                  <a:t> </a:t>
                </a:r>
              </a:p>
              <a:p>
                <a:pPr lvl="1"/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BAC20B-8114-F6CD-50ED-3007491F2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027815"/>
              </a:xfrm>
              <a:blipFill>
                <a:blip r:embed="rId2"/>
                <a:stretch>
                  <a:fillRect l="-142" t="-4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518C82-8EDC-324C-76CE-6F3B516DBAA0}"/>
                  </a:ext>
                </a:extLst>
              </p:cNvPr>
              <p:cNvSpPr txBox="1"/>
              <p:nvPr/>
            </p:nvSpPr>
            <p:spPr>
              <a:xfrm>
                <a:off x="1306791" y="2856615"/>
                <a:ext cx="1971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𝑃𝑙𝑎𝑛𝑒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518C82-8EDC-324C-76CE-6F3B516D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791" y="2856615"/>
                <a:ext cx="1971502" cy="276999"/>
              </a:xfrm>
              <a:prstGeom prst="rect">
                <a:avLst/>
              </a:prstGeom>
              <a:blipFill>
                <a:blip r:embed="rId3"/>
                <a:stretch>
                  <a:fillRect l="-4321" r="-30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390473-0732-54AD-BAC5-385F9E1E6BE7}"/>
                  </a:ext>
                </a:extLst>
              </p:cNvPr>
              <p:cNvSpPr txBox="1"/>
              <p:nvPr/>
            </p:nvSpPr>
            <p:spPr>
              <a:xfrm>
                <a:off x="4284447" y="2856615"/>
                <a:ext cx="2228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390473-0732-54AD-BAC5-385F9E1E6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47" y="2856615"/>
                <a:ext cx="2228239" cy="276999"/>
              </a:xfrm>
              <a:prstGeom prst="rect">
                <a:avLst/>
              </a:prstGeom>
              <a:blipFill>
                <a:blip r:embed="rId4"/>
                <a:stretch>
                  <a:fillRect l="-383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23AE16-1A59-0CBA-7BD8-E7D6F4104514}"/>
                  </a:ext>
                </a:extLst>
              </p:cNvPr>
              <p:cNvSpPr txBox="1"/>
              <p:nvPr/>
            </p:nvSpPr>
            <p:spPr>
              <a:xfrm>
                <a:off x="1306791" y="4001386"/>
                <a:ext cx="231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23AE16-1A59-0CBA-7BD8-E7D6F4104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791" y="4001386"/>
                <a:ext cx="2319161" cy="276999"/>
              </a:xfrm>
              <a:prstGeom prst="rect">
                <a:avLst/>
              </a:prstGeom>
              <a:blipFill>
                <a:blip r:embed="rId5"/>
                <a:stretch>
                  <a:fillRect l="-341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68FC06-8415-CCBC-5BCB-53690CD19185}"/>
                  </a:ext>
                </a:extLst>
              </p:cNvPr>
              <p:cNvSpPr txBox="1"/>
              <p:nvPr/>
            </p:nvSpPr>
            <p:spPr>
              <a:xfrm>
                <a:off x="1306790" y="4478639"/>
                <a:ext cx="231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68FC06-8415-CCBC-5BCB-53690CD19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790" y="4478639"/>
                <a:ext cx="2319161" cy="276999"/>
              </a:xfrm>
              <a:prstGeom prst="rect">
                <a:avLst/>
              </a:prstGeom>
              <a:blipFill>
                <a:blip r:embed="rId6"/>
                <a:stretch>
                  <a:fillRect l="-341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3CA4-A1EE-915C-466E-DE84FB434756}"/>
                  </a:ext>
                </a:extLst>
              </p:cNvPr>
              <p:cNvSpPr txBox="1"/>
              <p:nvPr/>
            </p:nvSpPr>
            <p:spPr>
              <a:xfrm>
                <a:off x="1306790" y="4976864"/>
                <a:ext cx="1819601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3CA4-A1EE-915C-466E-DE84FB434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790" y="4976864"/>
                <a:ext cx="1819601" cy="5670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4064F73-03C9-6AD2-0355-726425D7510D}"/>
              </a:ext>
            </a:extLst>
          </p:cNvPr>
          <p:cNvSpPr/>
          <p:nvPr/>
        </p:nvSpPr>
        <p:spPr>
          <a:xfrm>
            <a:off x="1261872" y="4854508"/>
            <a:ext cx="1971502" cy="8121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54DE0E-BD5C-FAAE-4FD9-F00F2C45EB98}"/>
                  </a:ext>
                </a:extLst>
              </p:cNvPr>
              <p:cNvSpPr txBox="1"/>
              <p:nvPr/>
            </p:nvSpPr>
            <p:spPr>
              <a:xfrm>
                <a:off x="4217070" y="4798738"/>
                <a:ext cx="3068052" cy="9233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І ми отримали формулу для </a:t>
                </a:r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CalculateIntersection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для площини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54DE0E-BD5C-FAAE-4FD9-F00F2C45E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70" y="4798738"/>
                <a:ext cx="3068052" cy="923330"/>
              </a:xfrm>
              <a:prstGeom prst="rect">
                <a:avLst/>
              </a:prstGeom>
              <a:blipFill>
                <a:blip r:embed="rId8"/>
                <a:stretch>
                  <a:fillRect l="-178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4EBFB3-9883-D8CB-5AD2-0C986E2E17C9}"/>
                  </a:ext>
                </a:extLst>
              </p:cNvPr>
              <p:cNvSpPr txBox="1"/>
              <p:nvPr/>
            </p:nvSpPr>
            <p:spPr>
              <a:xfrm>
                <a:off x="1261872" y="3485761"/>
                <a:ext cx="1880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𝑃𝑙𝑎𝑛𝑒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4EBFB3-9883-D8CB-5AD2-0C986E2E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485761"/>
                <a:ext cx="1880578" cy="276999"/>
              </a:xfrm>
              <a:prstGeom prst="rect">
                <a:avLst/>
              </a:prstGeom>
              <a:blipFill>
                <a:blip r:embed="rId9"/>
                <a:stretch>
                  <a:fillRect l="-227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598C4E6-A42D-5031-9424-DBDA08C87953}"/>
              </a:ext>
            </a:extLst>
          </p:cNvPr>
          <p:cNvSpPr/>
          <p:nvPr/>
        </p:nvSpPr>
        <p:spPr>
          <a:xfrm>
            <a:off x="1261872" y="2838228"/>
            <a:ext cx="977989" cy="35214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37D24D-24DE-F9C1-92FF-D233EC397135}"/>
              </a:ext>
            </a:extLst>
          </p:cNvPr>
          <p:cNvSpPr/>
          <p:nvPr/>
        </p:nvSpPr>
        <p:spPr>
          <a:xfrm>
            <a:off x="4217070" y="2846896"/>
            <a:ext cx="707268" cy="352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85B13-308F-CE06-27AB-AFC875E5F64A}"/>
              </a:ext>
            </a:extLst>
          </p:cNvPr>
          <p:cNvSpPr/>
          <p:nvPr/>
        </p:nvSpPr>
        <p:spPr>
          <a:xfrm>
            <a:off x="1261872" y="3485761"/>
            <a:ext cx="977989" cy="35214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0E746-8204-86CD-AA2F-D6F9205E4502}"/>
              </a:ext>
            </a:extLst>
          </p:cNvPr>
          <p:cNvSpPr/>
          <p:nvPr/>
        </p:nvSpPr>
        <p:spPr>
          <a:xfrm>
            <a:off x="2474759" y="3485761"/>
            <a:ext cx="707268" cy="352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330856-141D-F5AF-F78B-D0E0094E337F}"/>
              </a:ext>
            </a:extLst>
          </p:cNvPr>
          <p:cNvSpPr/>
          <p:nvPr/>
        </p:nvSpPr>
        <p:spPr>
          <a:xfrm>
            <a:off x="2239861" y="3963811"/>
            <a:ext cx="453005" cy="352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490ECC-E5D8-C2E3-032E-C4824C159560}"/>
              </a:ext>
            </a:extLst>
          </p:cNvPr>
          <p:cNvSpPr/>
          <p:nvPr/>
        </p:nvSpPr>
        <p:spPr>
          <a:xfrm>
            <a:off x="3233375" y="4478639"/>
            <a:ext cx="325614" cy="320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1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233-9DDD-8837-6E52-34C8E22A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Код для Відсікання</a:t>
            </a: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96DA1-3DE6-2FE6-61F4-9D2DC5E6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Ми вивели всі формули що потребуємо для алгоритму відсікання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Коли програмуємо</a:t>
            </a:r>
            <a:r>
              <a:rPr lang="en-US" dirty="0">
                <a:latin typeface="YouTube Sans"/>
              </a:rPr>
              <a:t>, </a:t>
            </a:r>
            <a:r>
              <a:rPr lang="uk-UA" dirty="0">
                <a:latin typeface="YouTube Sans"/>
              </a:rPr>
              <a:t>нам треба застосовувати інші</a:t>
            </a:r>
            <a:r>
              <a:rPr lang="en-US" dirty="0">
                <a:latin typeface="YouTube Sans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CalculateIntersection</a:t>
            </a:r>
            <a:r>
              <a:rPr lang="en-US" dirty="0"/>
              <a:t> </a:t>
            </a:r>
            <a:r>
              <a:rPr lang="uk-UA" dirty="0">
                <a:latin typeface="YouTube Sans"/>
              </a:rPr>
              <a:t>формули, та інші</a:t>
            </a:r>
            <a:r>
              <a:rPr lang="en-US" dirty="0">
                <a:latin typeface="YouTube Sans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IsBehindAxis</a:t>
            </a:r>
            <a:r>
              <a:rPr lang="en-US" dirty="0">
                <a:latin typeface="YouTube Sans"/>
              </a:rPr>
              <a:t> </a:t>
            </a:r>
            <a:r>
              <a:rPr lang="uk-UA" dirty="0">
                <a:latin typeface="YouTube Sans"/>
              </a:rPr>
              <a:t>формули для всіх площин з якими ми хочемо тестувати перетинання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Після цього, у нас вже не буде проблем зображувати трикутники які перетинають піраміду зору або є поза її</a:t>
            </a:r>
            <a:endParaRPr lang="en-US" dirty="0"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003600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r>
              <a:rPr lang="en-US" dirty="0"/>
              <a:t>Queue Live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0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AB6A-96E4-B35D-BB19-79E95202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Трикутники поза Полем Зору</a:t>
            </a:r>
            <a:br>
              <a:rPr lang="en-US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74655-B265-5D13-8ACD-50158D83F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1"/>
            <a:ext cx="3853652" cy="4607858"/>
          </a:xfrm>
        </p:spPr>
        <p:txBody>
          <a:bodyPr>
            <a:normAutofit/>
          </a:bodyPr>
          <a:lstStyle/>
          <a:p>
            <a:r>
              <a:rPr lang="uk-UA" dirty="0">
                <a:latin typeface="YouTube Sans"/>
              </a:rPr>
              <a:t>У відео про проєкції, ми навчилися що, коли перспективо проєктуємо точки, ми пропускаємо промінь від них до камери, і шукаємо де промінь перетинає площину монітора</a:t>
            </a:r>
            <a:endParaRPr lang="en-US" dirty="0">
              <a:latin typeface="YouTube Sans"/>
            </a:endParaRPr>
          </a:p>
          <a:p>
            <a:r>
              <a:rPr lang="uk-UA" dirty="0">
                <a:latin typeface="YouTube Sans"/>
              </a:rPr>
              <a:t>Оскільки наші точки є заду камери, наш промінь перетинає початок координат, і далі іде аж поки не перетине площину монітора</a:t>
            </a:r>
          </a:p>
          <a:p>
            <a:pPr lvl="1"/>
            <a:r>
              <a:rPr lang="uk-UA" dirty="0">
                <a:latin typeface="YouTube Sans"/>
              </a:rPr>
              <a:t>Це протилежна сторона де ми очікуємо наш результат як би точка була перед камерою</a:t>
            </a:r>
          </a:p>
          <a:p>
            <a:endParaRPr lang="en-US" dirty="0">
              <a:latin typeface="YouTube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mera">
                <a:extLst>
                  <a:ext uri="{FF2B5EF4-FFF2-40B4-BE49-F238E27FC236}">
                    <a16:creationId xmlns:a16="http://schemas.microsoft.com/office/drawing/2014/main" id="{79CD475A-F1CA-E27E-22C8-31CD7BB7BE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9071878"/>
                  </p:ext>
                </p:extLst>
              </p:nvPr>
            </p:nvGraphicFramePr>
            <p:xfrm>
              <a:off x="9327341" y="2267111"/>
              <a:ext cx="912104" cy="5574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2104" cy="55746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05769" ay="67" az="-107979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13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mera">
                <a:extLst>
                  <a:ext uri="{FF2B5EF4-FFF2-40B4-BE49-F238E27FC236}">
                    <a16:creationId xmlns:a16="http://schemas.microsoft.com/office/drawing/2014/main" id="{79CD475A-F1CA-E27E-22C8-31CD7BB7B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7341" y="2267111"/>
                <a:ext cx="912104" cy="55746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BAEF04-E644-2DD1-FB1B-2F7A0EB1D0F0}"/>
              </a:ext>
            </a:extLst>
          </p:cNvPr>
          <p:cNvCxnSpPr>
            <a:cxnSpLocks/>
          </p:cNvCxnSpPr>
          <p:nvPr/>
        </p:nvCxnSpPr>
        <p:spPr>
          <a:xfrm flipV="1">
            <a:off x="9859008" y="1287101"/>
            <a:ext cx="904080" cy="1027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1AB897-AADC-8122-F2EC-433D6940D132}"/>
              </a:ext>
            </a:extLst>
          </p:cNvPr>
          <p:cNvCxnSpPr>
            <a:cxnSpLocks/>
          </p:cNvCxnSpPr>
          <p:nvPr/>
        </p:nvCxnSpPr>
        <p:spPr>
          <a:xfrm flipH="1" flipV="1">
            <a:off x="8752891" y="1287101"/>
            <a:ext cx="858096" cy="1027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680AD02-62B6-06CB-1170-7C4A79B505CC}"/>
              </a:ext>
            </a:extLst>
          </p:cNvPr>
          <p:cNvSpPr/>
          <p:nvPr/>
        </p:nvSpPr>
        <p:spPr>
          <a:xfrm>
            <a:off x="9226400" y="3226212"/>
            <a:ext cx="100941" cy="8906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0F5CD3-ED39-49A4-623F-69DA4C108851}"/>
              </a:ext>
            </a:extLst>
          </p:cNvPr>
          <p:cNvSpPr/>
          <p:nvPr/>
        </p:nvSpPr>
        <p:spPr>
          <a:xfrm>
            <a:off x="10239198" y="3226212"/>
            <a:ext cx="100941" cy="8906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90186F-FBB4-2F9B-EA91-EEEAFDC13DF9}"/>
              </a:ext>
            </a:extLst>
          </p:cNvPr>
          <p:cNvCxnSpPr>
            <a:cxnSpLocks/>
          </p:cNvCxnSpPr>
          <p:nvPr/>
        </p:nvCxnSpPr>
        <p:spPr>
          <a:xfrm flipV="1">
            <a:off x="8932732" y="2314273"/>
            <a:ext cx="926276" cy="107274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99573E-830C-894C-0F18-ADAE6460CE84}"/>
              </a:ext>
            </a:extLst>
          </p:cNvPr>
          <p:cNvCxnSpPr>
            <a:cxnSpLocks/>
          </p:cNvCxnSpPr>
          <p:nvPr/>
        </p:nvCxnSpPr>
        <p:spPr>
          <a:xfrm flipH="1" flipV="1">
            <a:off x="9572447" y="2267111"/>
            <a:ext cx="1010800" cy="1119907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DF56EA-81B6-09C2-7A77-24A8D231010A}"/>
              </a:ext>
            </a:extLst>
          </p:cNvPr>
          <p:cNvCxnSpPr/>
          <p:nvPr/>
        </p:nvCxnSpPr>
        <p:spPr>
          <a:xfrm>
            <a:off x="8499283" y="1664099"/>
            <a:ext cx="24225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F8A6E37-1EF2-9B1D-4AEE-82F2B51581A0}"/>
              </a:ext>
            </a:extLst>
          </p:cNvPr>
          <p:cNvSpPr/>
          <p:nvPr/>
        </p:nvSpPr>
        <p:spPr>
          <a:xfrm>
            <a:off x="9175840" y="1628642"/>
            <a:ext cx="100941" cy="8906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6ED44C-0565-BF4E-16B9-A4FD399F9698}"/>
              </a:ext>
            </a:extLst>
          </p:cNvPr>
          <p:cNvSpPr/>
          <p:nvPr/>
        </p:nvSpPr>
        <p:spPr>
          <a:xfrm>
            <a:off x="10188638" y="1628642"/>
            <a:ext cx="100941" cy="8906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A5C668-CFC1-75A6-3561-660D06F12180}"/>
              </a:ext>
            </a:extLst>
          </p:cNvPr>
          <p:cNvCxnSpPr>
            <a:cxnSpLocks/>
            <a:stCxn id="10" idx="0"/>
            <a:endCxn id="21" idx="3"/>
          </p:cNvCxnSpPr>
          <p:nvPr/>
        </p:nvCxnSpPr>
        <p:spPr>
          <a:xfrm flipV="1">
            <a:off x="9276871" y="1704664"/>
            <a:ext cx="926549" cy="1521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2EE90C-D991-3B2D-8C58-17F9DC3E478E}"/>
              </a:ext>
            </a:extLst>
          </p:cNvPr>
          <p:cNvCxnSpPr>
            <a:cxnSpLocks/>
            <a:stCxn id="11" idx="1"/>
            <a:endCxn id="20" idx="5"/>
          </p:cNvCxnSpPr>
          <p:nvPr/>
        </p:nvCxnSpPr>
        <p:spPr>
          <a:xfrm flipH="1" flipV="1">
            <a:off x="9261999" y="1704664"/>
            <a:ext cx="991981" cy="15345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3EB289-E05A-9AA9-E12A-C4AEA112644E}"/>
                  </a:ext>
                </a:extLst>
              </p:cNvPr>
              <p:cNvSpPr txBox="1"/>
              <p:nvPr/>
            </p:nvSpPr>
            <p:spPr>
              <a:xfrm>
                <a:off x="6250595" y="3693591"/>
                <a:ext cx="1645515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3EB289-E05A-9AA9-E12A-C4AEA112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95" y="3693591"/>
                <a:ext cx="1645515" cy="5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9263B1-56C8-A155-2909-397C36A636F5}"/>
                  </a:ext>
                </a:extLst>
              </p:cNvPr>
              <p:cNvSpPr txBox="1"/>
              <p:nvPr/>
            </p:nvSpPr>
            <p:spPr>
              <a:xfrm>
                <a:off x="6250595" y="4285035"/>
                <a:ext cx="1963358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9263B1-56C8-A155-2909-397C36A63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95" y="4285035"/>
                <a:ext cx="1963358" cy="5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Brace 39">
            <a:extLst>
              <a:ext uri="{FF2B5EF4-FFF2-40B4-BE49-F238E27FC236}">
                <a16:creationId xmlns:a16="http://schemas.microsoft.com/office/drawing/2014/main" id="{F636FB7E-B99F-D8EA-41DB-14166F8D0B4B}"/>
              </a:ext>
            </a:extLst>
          </p:cNvPr>
          <p:cNvSpPr/>
          <p:nvPr/>
        </p:nvSpPr>
        <p:spPr>
          <a:xfrm>
            <a:off x="8269400" y="3786593"/>
            <a:ext cx="350322" cy="1217220"/>
          </a:xfrm>
          <a:prstGeom prst="rightBrac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56C3F5-886A-C4D8-FD00-EF8405006240}"/>
                  </a:ext>
                </a:extLst>
              </p:cNvPr>
              <p:cNvSpPr txBox="1"/>
              <p:nvPr/>
            </p:nvSpPr>
            <p:spPr>
              <a:xfrm>
                <a:off x="8766611" y="3693591"/>
                <a:ext cx="2872352" cy="1200329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Оскільки 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NDC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зосереджений навколо 0, від</a:t>
                </a:r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’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ємні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ouTube Sans"/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  <a:latin typeface="YouTube Sans"/>
                  </a:rPr>
                  <a:t>перевертають їхнє положення на екрані</a:t>
                </a:r>
                <a:endParaRPr lang="en-US" dirty="0">
                  <a:solidFill>
                    <a:schemeClr val="bg1"/>
                  </a:solidFill>
                  <a:latin typeface="YouTube San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56C3F5-886A-C4D8-FD00-EF8405006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11" y="3693591"/>
                <a:ext cx="2872352" cy="1200329"/>
              </a:xfrm>
              <a:prstGeom prst="rect">
                <a:avLst/>
              </a:prstGeom>
              <a:blipFill>
                <a:blip r:embed="rId6"/>
                <a:stretch>
                  <a:fillRect l="-1699" t="-3046" r="-63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904215-942D-5A44-77DD-0D25A17A5E34}"/>
                  </a:ext>
                </a:extLst>
              </p:cNvPr>
              <p:cNvSpPr txBox="1"/>
              <p:nvPr/>
            </p:nvSpPr>
            <p:spPr>
              <a:xfrm>
                <a:off x="9448290" y="1363519"/>
                <a:ext cx="599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904215-942D-5A44-77DD-0D25A17A5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290" y="1363519"/>
                <a:ext cx="599523" cy="276999"/>
              </a:xfrm>
              <a:prstGeom prst="rect">
                <a:avLst/>
              </a:prstGeom>
              <a:blipFill>
                <a:blip r:embed="rId7"/>
                <a:stretch>
                  <a:fillRect l="-12245" r="-1326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7815CE0-B56F-B5B7-D1D9-44653A0E28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60" y="1576802"/>
            <a:ext cx="1954931" cy="19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1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8" grpId="0"/>
      <p:bldP spid="39" grpId="0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AB6A-96E4-B35D-BB19-79E95202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Трикутники поза Полем Зору</a:t>
            </a:r>
            <a:br>
              <a:rPr lang="en-US" dirty="0">
                <a:latin typeface="YouTube Sans"/>
              </a:rPr>
            </a:b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974655-B265-5D13-8ACD-50158D83F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3" y="1828801"/>
                <a:ext cx="3853652" cy="4607858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Перейдемо приклад де одна точка відрізки є видна, а друга є заду камери</a:t>
                </a:r>
                <a:endParaRPr lang="en-US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Це чому тільки провірювати чи глибина є між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>
                    <a:latin typeface="YouTube Sans"/>
                  </a:rPr>
                  <a:t> і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uk-UA" dirty="0">
                    <a:latin typeface="YouTube Sans"/>
                  </a:rPr>
                  <a:t> не повертає нам правильні результати</a:t>
                </a:r>
              </a:p>
              <a:p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974655-B265-5D13-8ACD-50158D83F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3" y="1828801"/>
                <a:ext cx="3853652" cy="4607858"/>
              </a:xfrm>
              <a:blipFill>
                <a:blip r:embed="rId2"/>
                <a:stretch>
                  <a:fillRect l="-316" t="-926" r="-1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mera">
                <a:extLst>
                  <a:ext uri="{FF2B5EF4-FFF2-40B4-BE49-F238E27FC236}">
                    <a16:creationId xmlns:a16="http://schemas.microsoft.com/office/drawing/2014/main" id="{79CD475A-F1CA-E27E-22C8-31CD7BB7BE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5033397"/>
                  </p:ext>
                </p:extLst>
              </p:nvPr>
            </p:nvGraphicFramePr>
            <p:xfrm>
              <a:off x="6363714" y="3812310"/>
              <a:ext cx="912104" cy="55746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12104" cy="55746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05769" ay="67" az="-107979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mera">
                <a:extLst>
                  <a:ext uri="{FF2B5EF4-FFF2-40B4-BE49-F238E27FC236}">
                    <a16:creationId xmlns:a16="http://schemas.microsoft.com/office/drawing/2014/main" id="{79CD475A-F1CA-E27E-22C8-31CD7BB7B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3714" y="3812310"/>
                <a:ext cx="912104" cy="55746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BAEF04-E644-2DD1-FB1B-2F7A0EB1D0F0}"/>
              </a:ext>
            </a:extLst>
          </p:cNvPr>
          <p:cNvCxnSpPr>
            <a:cxnSpLocks/>
          </p:cNvCxnSpPr>
          <p:nvPr/>
        </p:nvCxnSpPr>
        <p:spPr>
          <a:xfrm flipV="1">
            <a:off x="6895381" y="2832300"/>
            <a:ext cx="904080" cy="1027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1AB897-AADC-8122-F2EC-433D6940D132}"/>
              </a:ext>
            </a:extLst>
          </p:cNvPr>
          <p:cNvCxnSpPr>
            <a:cxnSpLocks/>
          </p:cNvCxnSpPr>
          <p:nvPr/>
        </p:nvCxnSpPr>
        <p:spPr>
          <a:xfrm flipH="1" flipV="1">
            <a:off x="5789264" y="2832300"/>
            <a:ext cx="858096" cy="1027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D0F5CD3-ED39-49A4-623F-69DA4C108851}"/>
              </a:ext>
            </a:extLst>
          </p:cNvPr>
          <p:cNvSpPr/>
          <p:nvPr/>
        </p:nvSpPr>
        <p:spPr>
          <a:xfrm>
            <a:off x="6507879" y="4843152"/>
            <a:ext cx="100941" cy="8906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90186F-FBB4-2F9B-EA91-EEEAFDC13DF9}"/>
              </a:ext>
            </a:extLst>
          </p:cNvPr>
          <p:cNvCxnSpPr>
            <a:cxnSpLocks/>
          </p:cNvCxnSpPr>
          <p:nvPr/>
        </p:nvCxnSpPr>
        <p:spPr>
          <a:xfrm flipV="1">
            <a:off x="5969105" y="3859472"/>
            <a:ext cx="926276" cy="107274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99573E-830C-894C-0F18-ADAE6460CE84}"/>
              </a:ext>
            </a:extLst>
          </p:cNvPr>
          <p:cNvCxnSpPr>
            <a:cxnSpLocks/>
          </p:cNvCxnSpPr>
          <p:nvPr/>
        </p:nvCxnSpPr>
        <p:spPr>
          <a:xfrm flipH="1" flipV="1">
            <a:off x="6608820" y="3812310"/>
            <a:ext cx="1010800" cy="1119907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DF56EA-81B6-09C2-7A77-24A8D231010A}"/>
              </a:ext>
            </a:extLst>
          </p:cNvPr>
          <p:cNvCxnSpPr/>
          <p:nvPr/>
        </p:nvCxnSpPr>
        <p:spPr>
          <a:xfrm>
            <a:off x="5535656" y="3209298"/>
            <a:ext cx="24225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D518A5-16A6-D43B-0383-B840E4CE608E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6558350" y="3248615"/>
            <a:ext cx="406518" cy="159453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2E6F897-3CB6-A75F-2522-F9CEF686D43E}"/>
              </a:ext>
            </a:extLst>
          </p:cNvPr>
          <p:cNvSpPr/>
          <p:nvPr/>
        </p:nvSpPr>
        <p:spPr>
          <a:xfrm>
            <a:off x="6950086" y="3172593"/>
            <a:ext cx="100941" cy="8906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Camera">
                <a:extLst>
                  <a:ext uri="{FF2B5EF4-FFF2-40B4-BE49-F238E27FC236}">
                    <a16:creationId xmlns:a16="http://schemas.microsoft.com/office/drawing/2014/main" id="{CD172A87-CEB8-747F-362B-8516BAD9EE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0682531"/>
                  </p:ext>
                </p:extLst>
              </p:nvPr>
            </p:nvGraphicFramePr>
            <p:xfrm>
              <a:off x="9227342" y="3822060"/>
              <a:ext cx="912104" cy="55746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12104" cy="55746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05769" ay="67" az="-107979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3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Camera">
                <a:extLst>
                  <a:ext uri="{FF2B5EF4-FFF2-40B4-BE49-F238E27FC236}">
                    <a16:creationId xmlns:a16="http://schemas.microsoft.com/office/drawing/2014/main" id="{CD172A87-CEB8-747F-362B-8516BAD9E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7342" y="3822060"/>
                <a:ext cx="912104" cy="557460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3C2DB5-BE3C-DB79-5E61-AECFB94A057A}"/>
              </a:ext>
            </a:extLst>
          </p:cNvPr>
          <p:cNvCxnSpPr>
            <a:cxnSpLocks/>
          </p:cNvCxnSpPr>
          <p:nvPr/>
        </p:nvCxnSpPr>
        <p:spPr>
          <a:xfrm flipV="1">
            <a:off x="9759009" y="2842050"/>
            <a:ext cx="904080" cy="1027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6D7470-30E2-A707-212D-2286A36A9D3B}"/>
              </a:ext>
            </a:extLst>
          </p:cNvPr>
          <p:cNvCxnSpPr>
            <a:cxnSpLocks/>
          </p:cNvCxnSpPr>
          <p:nvPr/>
        </p:nvCxnSpPr>
        <p:spPr>
          <a:xfrm flipH="1" flipV="1">
            <a:off x="8652892" y="2842050"/>
            <a:ext cx="858096" cy="1027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8024DB6-4EB6-2356-0F54-5481D610BCD5}"/>
              </a:ext>
            </a:extLst>
          </p:cNvPr>
          <p:cNvSpPr/>
          <p:nvPr/>
        </p:nvSpPr>
        <p:spPr>
          <a:xfrm>
            <a:off x="9371507" y="4852902"/>
            <a:ext cx="100941" cy="8906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4F4C83-4836-CBB5-343A-FAB42EF6BC58}"/>
              </a:ext>
            </a:extLst>
          </p:cNvPr>
          <p:cNvCxnSpPr>
            <a:cxnSpLocks/>
          </p:cNvCxnSpPr>
          <p:nvPr/>
        </p:nvCxnSpPr>
        <p:spPr>
          <a:xfrm flipV="1">
            <a:off x="8832733" y="3869222"/>
            <a:ext cx="926276" cy="1072745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EFDBC6-237F-9814-60C4-E41CEFEFC8AD}"/>
              </a:ext>
            </a:extLst>
          </p:cNvPr>
          <p:cNvCxnSpPr>
            <a:cxnSpLocks/>
          </p:cNvCxnSpPr>
          <p:nvPr/>
        </p:nvCxnSpPr>
        <p:spPr>
          <a:xfrm flipH="1" flipV="1">
            <a:off x="9472448" y="3822060"/>
            <a:ext cx="1010800" cy="1119907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3C0FB7D-85CC-9A62-8694-3977221A7D93}"/>
              </a:ext>
            </a:extLst>
          </p:cNvPr>
          <p:cNvCxnSpPr/>
          <p:nvPr/>
        </p:nvCxnSpPr>
        <p:spPr>
          <a:xfrm>
            <a:off x="8399284" y="3219048"/>
            <a:ext cx="24225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B3D52B-9C1B-C6CD-1870-8C33FF1E9F3E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9421978" y="3258365"/>
            <a:ext cx="406518" cy="159453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37CCB9-D5D2-3E1D-7A4F-84621D463ED0}"/>
              </a:ext>
            </a:extLst>
          </p:cNvPr>
          <p:cNvCxnSpPr>
            <a:cxnSpLocks/>
          </p:cNvCxnSpPr>
          <p:nvPr/>
        </p:nvCxnSpPr>
        <p:spPr>
          <a:xfrm flipH="1">
            <a:off x="9633873" y="3258365"/>
            <a:ext cx="194623" cy="77462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C82C7AD-EA34-8099-8B28-732EB83CB59D}"/>
              </a:ext>
            </a:extLst>
          </p:cNvPr>
          <p:cNvCxnSpPr>
            <a:cxnSpLocks/>
          </p:cNvCxnSpPr>
          <p:nvPr/>
        </p:nvCxnSpPr>
        <p:spPr>
          <a:xfrm flipH="1">
            <a:off x="9633873" y="3219380"/>
            <a:ext cx="2000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3D6D396-D853-DC24-B490-84C34DF90530}"/>
              </a:ext>
            </a:extLst>
          </p:cNvPr>
          <p:cNvSpPr/>
          <p:nvPr/>
        </p:nvSpPr>
        <p:spPr>
          <a:xfrm>
            <a:off x="9813714" y="3182343"/>
            <a:ext cx="100941" cy="8906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CF014CB-9A79-0CE5-BFFD-6154E9A69542}"/>
              </a:ext>
            </a:extLst>
          </p:cNvPr>
          <p:cNvSpPr/>
          <p:nvPr/>
        </p:nvSpPr>
        <p:spPr>
          <a:xfrm>
            <a:off x="9565977" y="3958137"/>
            <a:ext cx="120922" cy="1220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32577D6-A235-8E1A-C6DC-6A8022E89789}"/>
              </a:ext>
            </a:extLst>
          </p:cNvPr>
          <p:cNvCxnSpPr>
            <a:cxnSpLocks/>
          </p:cNvCxnSpPr>
          <p:nvPr/>
        </p:nvCxnSpPr>
        <p:spPr>
          <a:xfrm flipV="1">
            <a:off x="6558350" y="3246004"/>
            <a:ext cx="406518" cy="1594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EB2D8B6-9914-6356-AE1F-464E0B0FA836}"/>
              </a:ext>
            </a:extLst>
          </p:cNvPr>
          <p:cNvSpPr/>
          <p:nvPr/>
        </p:nvSpPr>
        <p:spPr>
          <a:xfrm>
            <a:off x="6950086" y="3169300"/>
            <a:ext cx="100941" cy="8906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BC8E81-10C4-39A5-0F61-C2ED6AF8E152}"/>
              </a:ext>
            </a:extLst>
          </p:cNvPr>
          <p:cNvSpPr txBox="1"/>
          <p:nvPr/>
        </p:nvSpPr>
        <p:spPr>
          <a:xfrm>
            <a:off x="5535657" y="1278881"/>
            <a:ext cx="2329462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Нічого не буде намальоване, бо обидва точки мають це саме положення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C770306-7EE2-E6CF-CD4A-19F604C9866D}"/>
              </a:ext>
            </a:extLst>
          </p:cNvPr>
          <p:cNvSpPr/>
          <p:nvPr/>
        </p:nvSpPr>
        <p:spPr>
          <a:xfrm>
            <a:off x="9571950" y="3156119"/>
            <a:ext cx="120922" cy="1220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BC2978-300E-D244-3076-F650A259E557}"/>
              </a:ext>
            </a:extLst>
          </p:cNvPr>
          <p:cNvCxnSpPr>
            <a:endCxn id="56" idx="4"/>
          </p:cNvCxnSpPr>
          <p:nvPr/>
        </p:nvCxnSpPr>
        <p:spPr>
          <a:xfrm flipV="1">
            <a:off x="9632411" y="3278131"/>
            <a:ext cx="0" cy="6800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87CE0D0-4F49-8397-D05B-E351BD5E8D5C}"/>
              </a:ext>
            </a:extLst>
          </p:cNvPr>
          <p:cNvSpPr txBox="1"/>
          <p:nvPr/>
        </p:nvSpPr>
        <p:spPr>
          <a:xfrm>
            <a:off x="8566453" y="1331841"/>
            <a:ext cx="232946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Цей раз малюємо відрізок правильно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76043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2" grpId="0" animBg="1"/>
      <p:bldP spid="42" grpId="1" animBg="1"/>
      <p:bldP spid="49" grpId="0" animBg="1"/>
      <p:bldP spid="51" grpId="0" animBg="1"/>
      <p:bldP spid="54" grpId="0" animBg="1"/>
      <p:bldP spid="55" grpId="0" animBg="1"/>
      <p:bldP spid="56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AE53-CF12-0A66-E044-E86F50D9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Трикутники поза Полем Зору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924EF-D430-F92D-C318-A4C389218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398500" cy="4351337"/>
              </a:xfrm>
            </p:spPr>
            <p:txBody>
              <a:bodyPr/>
              <a:lstStyle/>
              <a:p>
                <a:r>
                  <a:rPr lang="uk-UA" dirty="0">
                    <a:latin typeface="YouTube Sans"/>
                  </a:rPr>
                  <a:t>Ми хочемо щоби наш растеризатор правильно малював трикутники, не важно де вони положенні або які розміри вони мають</a:t>
                </a:r>
              </a:p>
              <a:p>
                <a:r>
                  <a:rPr lang="uk-UA" dirty="0">
                    <a:latin typeface="YouTube Sans"/>
                  </a:rPr>
                  <a:t>Крайні випадки</a:t>
                </a:r>
                <a:r>
                  <a:rPr lang="en-US" dirty="0">
                    <a:latin typeface="YouTube Sans"/>
                  </a:rPr>
                  <a:t>: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Якщо об</a:t>
                </a:r>
                <a:r>
                  <a:rPr lang="en-US" dirty="0">
                    <a:latin typeface="YouTube Sans"/>
                  </a:rPr>
                  <a:t>’</a:t>
                </a:r>
                <a:r>
                  <a:rPr lang="uk-UA" dirty="0">
                    <a:latin typeface="YouTube Sans"/>
                  </a:rPr>
                  <a:t>єкт перетинає камеру</a:t>
                </a:r>
                <a:r>
                  <a:rPr lang="en-US" dirty="0">
                    <a:latin typeface="YouTube Sans"/>
                  </a:rPr>
                  <a:t>, </a:t>
                </a:r>
                <a:r>
                  <a:rPr lang="uk-UA" dirty="0">
                    <a:latin typeface="YouTube Sans"/>
                  </a:rPr>
                  <a:t>то ми його не правильно малюємо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Якщо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uk-UA" dirty="0">
                    <a:latin typeface="YouTube Sans"/>
                  </a:rPr>
                  <a:t>, то алгоритм буде ділити точку з нулем, і отримувати </a:t>
                </a:r>
                <a:r>
                  <a:rPr lang="en-US" dirty="0" err="1">
                    <a:latin typeface="YouTube Sans"/>
                  </a:rPr>
                  <a:t>NaN</a:t>
                </a:r>
                <a:r>
                  <a:rPr lang="en-US" dirty="0">
                    <a:latin typeface="YouTube Sans"/>
                  </a:rPr>
                  <a:t>/</a:t>
                </a:r>
                <a:r>
                  <a:rPr lang="uk-UA" dirty="0">
                    <a:latin typeface="YouTube Sans"/>
                  </a:rPr>
                  <a:t>не актуальне число</a:t>
                </a:r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Якщо площа трикутника є великою, наші барицентричні координати не будуть правильно обчислені</a:t>
                </a:r>
              </a:p>
              <a:p>
                <a:pPr lvl="2"/>
                <a:r>
                  <a:rPr lang="uk-UA" dirty="0">
                    <a:latin typeface="YouTube Sans"/>
                  </a:rPr>
                  <a:t>Більше поясню в наступних слайд</a:t>
                </a:r>
                <a:endParaRPr lang="en-US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924EF-D430-F92D-C318-A4C389218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398500" cy="4351337"/>
              </a:xfrm>
              <a:blipFill>
                <a:blip r:embed="rId2"/>
                <a:stretch>
                  <a:fillRect l="-226" t="-980" r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36124E-EE57-53E6-D58C-C6D3D333CBC5}"/>
                  </a:ext>
                </a:extLst>
              </p:cNvPr>
              <p:cNvSpPr txBox="1"/>
              <p:nvPr/>
            </p:nvSpPr>
            <p:spPr>
              <a:xfrm>
                <a:off x="7872753" y="2405462"/>
                <a:ext cx="147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36124E-EE57-53E6-D58C-C6D3D333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753" y="2405462"/>
                <a:ext cx="1474506" cy="276999"/>
              </a:xfrm>
              <a:prstGeom prst="rect">
                <a:avLst/>
              </a:prstGeom>
              <a:blipFill>
                <a:blip r:embed="rId3"/>
                <a:stretch>
                  <a:fillRect l="-2893" r="-495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FB6AE-43D1-F79F-FD71-B2A5C865C3CC}"/>
                  </a:ext>
                </a:extLst>
              </p:cNvPr>
              <p:cNvSpPr txBox="1"/>
              <p:nvPr/>
            </p:nvSpPr>
            <p:spPr>
              <a:xfrm>
                <a:off x="7872753" y="2915977"/>
                <a:ext cx="290496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𝑢𝑛𝑑𝑒𝑓𝑖𝑛𝑒𝑑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FB6AE-43D1-F79F-FD71-B2A5C865C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753" y="2915977"/>
                <a:ext cx="290496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37AD-7925-E24D-4432-AF1568CB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Відсікання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2D0FA-1634-78F0-EF9E-E408222233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799"/>
                <a:ext cx="4649393" cy="4423838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Рішенням цієї проблеми є алгоритм який називається </a:t>
                </a:r>
                <a:r>
                  <a:rPr lang="uk-UA" b="1" dirty="0">
                    <a:latin typeface="YouTube Sans"/>
                  </a:rPr>
                  <a:t>Відсікання</a:t>
                </a:r>
                <a:r>
                  <a:rPr lang="en-US" b="1" dirty="0">
                    <a:latin typeface="YouTube Sans"/>
                  </a:rPr>
                  <a:t>/Clipping</a:t>
                </a:r>
              </a:p>
              <a:p>
                <a:r>
                  <a:rPr lang="uk-UA" dirty="0">
                    <a:latin typeface="YouTube Sans"/>
                  </a:rPr>
                  <a:t>Ідея алгоритму втому, що ми обчислюємо чи трикутник є у поле зорі камери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Якщо не є, ми його не малюємо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Якщо частина є, а друга ні, ми його відсікаємо щоби тільки малювати видиму частину</a:t>
                </a:r>
              </a:p>
              <a:p>
                <a:pPr lvl="1"/>
                <a:r>
                  <a:rPr lang="uk-UA" dirty="0">
                    <a:latin typeface="YouTube Sans"/>
                  </a:rPr>
                  <a:t>Якщо цілий трикутник видимий, ми його не чіпаємо</a:t>
                </a:r>
              </a:p>
              <a:p>
                <a:r>
                  <a:rPr lang="uk-UA" dirty="0">
                    <a:latin typeface="YouTube Sans"/>
                  </a:rPr>
                  <a:t>Відсікання виконується після того, як ми помножимо на матрицю проєкції, але перед перспективним поділом на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Цей простір називається </a:t>
                </a:r>
                <a:r>
                  <a:rPr lang="uk-UA" b="1" dirty="0">
                    <a:latin typeface="YouTube Sans"/>
                  </a:rPr>
                  <a:t>Простір Кліпу</a:t>
                </a:r>
                <a:r>
                  <a:rPr lang="en-US" b="1" dirty="0">
                    <a:latin typeface="YouTube Sans"/>
                  </a:rPr>
                  <a:t>/Clip Space</a:t>
                </a:r>
                <a:endParaRPr lang="uk-UA" b="1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2D0FA-1634-78F0-EF9E-E408222233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799"/>
                <a:ext cx="4649393" cy="4423838"/>
              </a:xfrm>
              <a:blipFill>
                <a:blip r:embed="rId2"/>
                <a:stretch>
                  <a:fillRect l="-262" t="-964" r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Camera">
                <a:extLst>
                  <a:ext uri="{FF2B5EF4-FFF2-40B4-BE49-F238E27FC236}">
                    <a16:creationId xmlns:a16="http://schemas.microsoft.com/office/drawing/2014/main" id="{39BFA8CB-B628-E0B3-C9D5-43A3D78D2A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3434203"/>
                  </p:ext>
                </p:extLst>
              </p:nvPr>
            </p:nvGraphicFramePr>
            <p:xfrm rot="16200000">
              <a:off x="8746514" y="3579375"/>
              <a:ext cx="575281" cy="909684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575281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Camera">
                <a:extLst>
                  <a:ext uri="{FF2B5EF4-FFF2-40B4-BE49-F238E27FC236}">
                    <a16:creationId xmlns:a16="http://schemas.microsoft.com/office/drawing/2014/main" id="{39BFA8CB-B628-E0B3-C9D5-43A3D78D2A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8746514" y="3579375"/>
                <a:ext cx="575281" cy="909684"/>
              </a:xfrm>
              <a:prstGeom prst="rect">
                <a:avLst/>
              </a:prstGeom>
            </p:spPr>
          </p:pic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6093AF-ACEF-D655-7B4B-5A8C1705911F}"/>
              </a:ext>
            </a:extLst>
          </p:cNvPr>
          <p:cNvCxnSpPr>
            <a:cxnSpLocks/>
          </p:cNvCxnSpPr>
          <p:nvPr/>
        </p:nvCxnSpPr>
        <p:spPr>
          <a:xfrm flipV="1">
            <a:off x="9098556" y="1459523"/>
            <a:ext cx="1374797" cy="2338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A9E91AE2-52DD-AD46-B07B-3423A8C6A82D}"/>
              </a:ext>
            </a:extLst>
          </p:cNvPr>
          <p:cNvSpPr/>
          <p:nvPr/>
        </p:nvSpPr>
        <p:spPr>
          <a:xfrm>
            <a:off x="7327305" y="3628446"/>
            <a:ext cx="957029" cy="863244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D9E864F-8822-8E22-922B-64DDC3E23E4D}"/>
              </a:ext>
            </a:extLst>
          </p:cNvPr>
          <p:cNvSpPr/>
          <p:nvPr/>
        </p:nvSpPr>
        <p:spPr>
          <a:xfrm>
            <a:off x="7555905" y="2400933"/>
            <a:ext cx="1349220" cy="652230"/>
          </a:xfrm>
          <a:custGeom>
            <a:avLst/>
            <a:gdLst>
              <a:gd name="connsiteX0" fmla="*/ 0 w 1349220"/>
              <a:gd name="connsiteY0" fmla="*/ 0 h 652230"/>
              <a:gd name="connsiteX1" fmla="*/ 204621 w 1349220"/>
              <a:gd name="connsiteY1" fmla="*/ 652230 h 652230"/>
              <a:gd name="connsiteX2" fmla="*/ 1349220 w 1349220"/>
              <a:gd name="connsiteY2" fmla="*/ 179044 h 652230"/>
              <a:gd name="connsiteX3" fmla="*/ 0 w 1349220"/>
              <a:gd name="connsiteY3" fmla="*/ 0 h 65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220" h="652230">
                <a:moveTo>
                  <a:pt x="0" y="0"/>
                </a:moveTo>
                <a:lnTo>
                  <a:pt x="204621" y="652230"/>
                </a:lnTo>
                <a:lnTo>
                  <a:pt x="1349220" y="179044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5DA266-B225-9344-1C59-2348F7135D10}"/>
              </a:ext>
            </a:extLst>
          </p:cNvPr>
          <p:cNvCxnSpPr>
            <a:cxnSpLocks/>
          </p:cNvCxnSpPr>
          <p:nvPr/>
        </p:nvCxnSpPr>
        <p:spPr>
          <a:xfrm flipH="1" flipV="1">
            <a:off x="7586279" y="1459523"/>
            <a:ext cx="1288472" cy="2338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C6EB5E5-C6A2-3BC2-A335-59E61882AA7A}"/>
              </a:ext>
            </a:extLst>
          </p:cNvPr>
          <p:cNvSpPr/>
          <p:nvPr/>
        </p:nvSpPr>
        <p:spPr>
          <a:xfrm>
            <a:off x="8773620" y="1122705"/>
            <a:ext cx="1148635" cy="613483"/>
          </a:xfrm>
          <a:custGeom>
            <a:avLst/>
            <a:gdLst>
              <a:gd name="connsiteX0" fmla="*/ 844062 w 1387586"/>
              <a:gd name="connsiteY0" fmla="*/ 0 h 703385"/>
              <a:gd name="connsiteX1" fmla="*/ 0 w 1387586"/>
              <a:gd name="connsiteY1" fmla="*/ 601074 h 703385"/>
              <a:gd name="connsiteX2" fmla="*/ 1387586 w 1387586"/>
              <a:gd name="connsiteY2" fmla="*/ 703385 h 703385"/>
              <a:gd name="connsiteX3" fmla="*/ 844062 w 1387586"/>
              <a:gd name="connsiteY3" fmla="*/ 0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7586" h="703385">
                <a:moveTo>
                  <a:pt x="844062" y="0"/>
                </a:moveTo>
                <a:lnTo>
                  <a:pt x="0" y="601074"/>
                </a:lnTo>
                <a:lnTo>
                  <a:pt x="1387586" y="703385"/>
                </a:lnTo>
                <a:lnTo>
                  <a:pt x="844062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F1DDB5E-E6F7-631B-2A31-37B4C5C0AC88}"/>
              </a:ext>
            </a:extLst>
          </p:cNvPr>
          <p:cNvSpPr/>
          <p:nvPr/>
        </p:nvSpPr>
        <p:spPr>
          <a:xfrm>
            <a:off x="7551793" y="2400933"/>
            <a:ext cx="1349220" cy="652230"/>
          </a:xfrm>
          <a:custGeom>
            <a:avLst/>
            <a:gdLst>
              <a:gd name="connsiteX0" fmla="*/ 0 w 1349220"/>
              <a:gd name="connsiteY0" fmla="*/ 0 h 652230"/>
              <a:gd name="connsiteX1" fmla="*/ 204621 w 1349220"/>
              <a:gd name="connsiteY1" fmla="*/ 652230 h 652230"/>
              <a:gd name="connsiteX2" fmla="*/ 1349220 w 1349220"/>
              <a:gd name="connsiteY2" fmla="*/ 179044 h 652230"/>
              <a:gd name="connsiteX3" fmla="*/ 0 w 1349220"/>
              <a:gd name="connsiteY3" fmla="*/ 0 h 65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220" h="652230">
                <a:moveTo>
                  <a:pt x="0" y="0"/>
                </a:moveTo>
                <a:lnTo>
                  <a:pt x="204621" y="652230"/>
                </a:lnTo>
                <a:lnTo>
                  <a:pt x="1349220" y="179044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7B043DC-186A-ACB6-C559-040E1A32521D}"/>
              </a:ext>
            </a:extLst>
          </p:cNvPr>
          <p:cNvSpPr/>
          <p:nvPr/>
        </p:nvSpPr>
        <p:spPr>
          <a:xfrm>
            <a:off x="8146473" y="2474634"/>
            <a:ext cx="754540" cy="338904"/>
          </a:xfrm>
          <a:custGeom>
            <a:avLst/>
            <a:gdLst>
              <a:gd name="connsiteX0" fmla="*/ 0 w 754540"/>
              <a:gd name="connsiteY0" fmla="*/ 0 h 338904"/>
              <a:gd name="connsiteX1" fmla="*/ 179044 w 754540"/>
              <a:gd name="connsiteY1" fmla="*/ 338904 h 338904"/>
              <a:gd name="connsiteX2" fmla="*/ 754540 w 754540"/>
              <a:gd name="connsiteY2" fmla="*/ 108705 h 338904"/>
              <a:gd name="connsiteX3" fmla="*/ 0 w 754540"/>
              <a:gd name="connsiteY3" fmla="*/ 0 h 33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540" h="338904">
                <a:moveTo>
                  <a:pt x="0" y="0"/>
                </a:moveTo>
                <a:lnTo>
                  <a:pt x="179044" y="338904"/>
                </a:lnTo>
                <a:lnTo>
                  <a:pt x="754540" y="108705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89D0BF3B-BA6F-45BC-4224-AE64FEA3CAF6}"/>
              </a:ext>
            </a:extLst>
          </p:cNvPr>
          <p:cNvSpPr/>
          <p:nvPr/>
        </p:nvSpPr>
        <p:spPr>
          <a:xfrm>
            <a:off x="7327304" y="3628446"/>
            <a:ext cx="957029" cy="863244"/>
          </a:xfrm>
          <a:prstGeom prst="triangl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60" grpId="0" animBg="1"/>
      <p:bldP spid="61" grpId="0" animBg="1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AE31-30E1-841A-F735-6481281D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Відсікання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8720-FFA4-7888-3500-689728424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6932333" cy="4351337"/>
          </a:xfrm>
        </p:spPr>
        <p:txBody>
          <a:bodyPr/>
          <a:lstStyle/>
          <a:p>
            <a:r>
              <a:rPr lang="uk-UA" dirty="0">
                <a:latin typeface="YouTube Sans"/>
              </a:rPr>
              <a:t>Чому нам треба відсікати трикутники з лівої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правої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верхньої</a:t>
            </a:r>
            <a:r>
              <a:rPr lang="en-US" dirty="0">
                <a:latin typeface="YouTube Sans"/>
              </a:rPr>
              <a:t>/</a:t>
            </a:r>
            <a:r>
              <a:rPr lang="uk-UA" dirty="0">
                <a:latin typeface="YouTube Sans"/>
              </a:rPr>
              <a:t>нижньої сторони коли наш растеризатор ітак їх не малює</a:t>
            </a:r>
            <a:r>
              <a:rPr lang="en-US" dirty="0">
                <a:latin typeface="YouTube Sans"/>
              </a:rPr>
              <a:t>?</a:t>
            </a:r>
          </a:p>
          <a:p>
            <a:r>
              <a:rPr lang="uk-UA" dirty="0">
                <a:latin typeface="YouTube Sans"/>
              </a:rPr>
              <a:t>Коли трикутник має велику площу, комп</a:t>
            </a:r>
            <a:r>
              <a:rPr lang="en-US" dirty="0">
                <a:latin typeface="YouTube Sans"/>
              </a:rPr>
              <a:t>’</a:t>
            </a:r>
            <a:r>
              <a:rPr lang="uk-UA" dirty="0">
                <a:latin typeface="YouTube Sans"/>
              </a:rPr>
              <a:t>ютер не має досить точності щоби обчислити барицентричні координати без помилок</a:t>
            </a:r>
          </a:p>
          <a:p>
            <a:r>
              <a:rPr lang="uk-UA" dirty="0">
                <a:latin typeface="YouTube Sans"/>
              </a:rPr>
              <a:t>Відсікання трикутника зменшує його площу та далі поверне нам правильні барицентричні координати</a:t>
            </a:r>
          </a:p>
          <a:p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77A2E6-71F1-4046-5266-127425E89E44}"/>
                  </a:ext>
                </a:extLst>
              </p:cNvPr>
              <p:cNvSpPr txBox="1"/>
              <p:nvPr/>
            </p:nvSpPr>
            <p:spPr>
              <a:xfrm>
                <a:off x="8432027" y="1252039"/>
                <a:ext cx="2522485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77A2E6-71F1-4046-5266-127425E8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027" y="1252039"/>
                <a:ext cx="2522485" cy="57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EEA1B87-4830-AE79-F984-2704FE3D328B}"/>
              </a:ext>
            </a:extLst>
          </p:cNvPr>
          <p:cNvSpPr/>
          <p:nvPr/>
        </p:nvSpPr>
        <p:spPr>
          <a:xfrm>
            <a:off x="8955221" y="1586926"/>
            <a:ext cx="1974907" cy="2418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A02B4-2EAA-D3AF-D5FC-20B9BE5A8865}"/>
              </a:ext>
            </a:extLst>
          </p:cNvPr>
          <p:cNvSpPr txBox="1"/>
          <p:nvPr/>
        </p:nvSpPr>
        <p:spPr>
          <a:xfrm>
            <a:off x="8376395" y="2129667"/>
            <a:ext cx="3132558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YouTube Sans"/>
              </a:rPr>
              <a:t>Площа цілого трикутника. Якщо це число велике, а чисельник малий, не буде досить битів щоби отримати точний результат</a:t>
            </a:r>
            <a:endParaRPr lang="en-US" dirty="0">
              <a:solidFill>
                <a:schemeClr val="bg1"/>
              </a:solidFill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3658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37AD-7925-E24D-4432-AF1568CB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YouTube Sans"/>
              </a:rPr>
              <a:t>Відсікання</a:t>
            </a:r>
            <a:endParaRPr lang="en-US" dirty="0">
              <a:latin typeface="YouTube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2D0FA-1634-78F0-EF9E-E408222233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799"/>
                <a:ext cx="4739458" cy="4423838"/>
              </a:xfrm>
            </p:spPr>
            <p:txBody>
              <a:bodyPr>
                <a:normAutofit/>
              </a:bodyPr>
              <a:lstStyle/>
              <a:p>
                <a:r>
                  <a:rPr lang="uk-UA" dirty="0">
                    <a:latin typeface="YouTube Sans"/>
                  </a:rPr>
                  <a:t>Щоби обчислити видимість трикутника, ми використовуємо </a:t>
                </a:r>
                <a:r>
                  <a:rPr lang="uk-UA" b="1" dirty="0">
                    <a:latin typeface="YouTube Sans"/>
                  </a:rPr>
                  <a:t>Піраміду Огляду</a:t>
                </a:r>
                <a:r>
                  <a:rPr lang="en-US" b="1" dirty="0">
                    <a:latin typeface="YouTube Sans"/>
                  </a:rPr>
                  <a:t>/View Frustum</a:t>
                </a:r>
                <a:endParaRPr lang="uk-UA" dirty="0">
                  <a:latin typeface="YouTube Sans"/>
                </a:endParaRPr>
              </a:p>
              <a:p>
                <a:pPr lvl="1"/>
                <a:r>
                  <a:rPr lang="uk-UA" dirty="0">
                    <a:latin typeface="YouTube Sans"/>
                  </a:rPr>
                  <a:t>Це множина площин які представляють все що видно з точки зору камери</a:t>
                </a:r>
                <a:endParaRPr lang="en-US" b="1" dirty="0">
                  <a:latin typeface="YouTube Sans"/>
                </a:endParaRPr>
              </a:p>
              <a:p>
                <a:r>
                  <a:rPr lang="uk-UA" dirty="0">
                    <a:latin typeface="YouTube Sans"/>
                  </a:rPr>
                  <a:t>В піраміді огляду знаходиться 6 площин</a:t>
                </a:r>
                <a:endParaRPr lang="en-US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𝑅𝑖𝑔h𝑡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𝑇𝑜𝑝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𝐵𝑜𝑡𝑡𝑜𝑚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𝑁𝑒𝑎𝑟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𝐹𝑎𝑟</m:t>
                        </m:r>
                      </m:e>
                    </m:d>
                  </m:oMath>
                </a14:m>
                <a:endParaRPr lang="en-US" b="0" dirty="0">
                  <a:latin typeface="YouTube Sans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b="0" i="1" dirty="0" smtClean="0">
                            <a:latin typeface="Cambria Math" panose="02040503050406030204" pitchFamily="18" charset="0"/>
                          </a:rPr>
                          <m:t>Ліва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uk-UA" b="0" i="1" dirty="0" smtClean="0">
                            <a:latin typeface="Cambria Math" panose="02040503050406030204" pitchFamily="18" charset="0"/>
                          </a:rPr>
                          <m:t>Права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uk-UA" b="0" i="1" dirty="0" smtClean="0">
                            <a:latin typeface="Cambria Math" panose="02040503050406030204" pitchFamily="18" charset="0"/>
                          </a:rPr>
                          <m:t>Верхня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uk-UA" b="0" i="1" dirty="0" smtClean="0">
                            <a:latin typeface="Cambria Math" panose="02040503050406030204" pitchFamily="18" charset="0"/>
                          </a:rPr>
                          <m:t>Нижня,Близька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uk-UA" b="0" i="1" dirty="0" smtClean="0">
                            <a:latin typeface="Cambria Math" panose="02040503050406030204" pitchFamily="18" charset="0"/>
                          </a:rPr>
                          <m:t>Далека</m:t>
                        </m:r>
                      </m:e>
                    </m:d>
                  </m:oMath>
                </a14:m>
                <a:endParaRPr lang="uk-UA" dirty="0">
                  <a:latin typeface="YouTube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2D0FA-1634-78F0-EF9E-E408222233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799"/>
                <a:ext cx="4739458" cy="4423838"/>
              </a:xfrm>
              <a:blipFill>
                <a:blip r:embed="rId2"/>
                <a:stretch>
                  <a:fillRect l="-257" t="-964" r="-1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1D1D35-26FC-BEEC-D689-60C35655A42A}"/>
              </a:ext>
            </a:extLst>
          </p:cNvPr>
          <p:cNvSpPr/>
          <p:nvPr/>
        </p:nvSpPr>
        <p:spPr>
          <a:xfrm>
            <a:off x="7457704" y="1028541"/>
            <a:ext cx="2701636" cy="2101932"/>
          </a:xfrm>
          <a:custGeom>
            <a:avLst/>
            <a:gdLst>
              <a:gd name="connsiteX0" fmla="*/ 83127 w 2701636"/>
              <a:gd name="connsiteY0" fmla="*/ 2101932 h 2101932"/>
              <a:gd name="connsiteX1" fmla="*/ 2701636 w 2701636"/>
              <a:gd name="connsiteY1" fmla="*/ 837210 h 2101932"/>
              <a:gd name="connsiteX2" fmla="*/ 397823 w 2701636"/>
              <a:gd name="connsiteY2" fmla="*/ 0 h 2101932"/>
              <a:gd name="connsiteX3" fmla="*/ 0 w 2701636"/>
              <a:gd name="connsiteY3" fmla="*/ 2042556 h 2101932"/>
              <a:gd name="connsiteX4" fmla="*/ 83127 w 2701636"/>
              <a:gd name="connsiteY4" fmla="*/ 2101932 h 210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1636" h="2101932">
                <a:moveTo>
                  <a:pt x="83127" y="2101932"/>
                </a:moveTo>
                <a:lnTo>
                  <a:pt x="2701636" y="837210"/>
                </a:lnTo>
                <a:lnTo>
                  <a:pt x="397823" y="0"/>
                </a:lnTo>
                <a:lnTo>
                  <a:pt x="0" y="2042556"/>
                </a:lnTo>
                <a:lnTo>
                  <a:pt x="83127" y="2101932"/>
                </a:lnTo>
                <a:close/>
              </a:path>
            </a:pathLst>
          </a:custGeom>
          <a:solidFill>
            <a:srgbClr val="00B0F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74A4B1-1CED-3257-89EA-63E44A22E2DD}"/>
              </a:ext>
            </a:extLst>
          </p:cNvPr>
          <p:cNvSpPr/>
          <p:nvPr/>
        </p:nvSpPr>
        <p:spPr>
          <a:xfrm>
            <a:off x="7445828" y="1034478"/>
            <a:ext cx="469076" cy="2137559"/>
          </a:xfrm>
          <a:custGeom>
            <a:avLst/>
            <a:gdLst>
              <a:gd name="connsiteX0" fmla="*/ 469076 w 469076"/>
              <a:gd name="connsiteY0" fmla="*/ 1525980 h 2137559"/>
              <a:gd name="connsiteX1" fmla="*/ 415637 w 469076"/>
              <a:gd name="connsiteY1" fmla="*/ 0 h 2137559"/>
              <a:gd name="connsiteX2" fmla="*/ 0 w 469076"/>
              <a:gd name="connsiteY2" fmla="*/ 2048494 h 2137559"/>
              <a:gd name="connsiteX3" fmla="*/ 0 w 469076"/>
              <a:gd name="connsiteY3" fmla="*/ 2137559 h 2137559"/>
              <a:gd name="connsiteX4" fmla="*/ 469076 w 469076"/>
              <a:gd name="connsiteY4" fmla="*/ 1525980 h 213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076" h="2137559">
                <a:moveTo>
                  <a:pt x="469076" y="1525980"/>
                </a:moveTo>
                <a:lnTo>
                  <a:pt x="415637" y="0"/>
                </a:lnTo>
                <a:lnTo>
                  <a:pt x="0" y="2048494"/>
                </a:lnTo>
                <a:lnTo>
                  <a:pt x="0" y="2137559"/>
                </a:lnTo>
                <a:lnTo>
                  <a:pt x="469076" y="1525980"/>
                </a:lnTo>
                <a:close/>
              </a:path>
            </a:pathLst>
          </a:cu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E2B73C-2BB7-F350-644F-B231753DDBCA}"/>
              </a:ext>
            </a:extLst>
          </p:cNvPr>
          <p:cNvSpPr/>
          <p:nvPr/>
        </p:nvSpPr>
        <p:spPr>
          <a:xfrm>
            <a:off x="7451766" y="2548582"/>
            <a:ext cx="2636322" cy="1258785"/>
          </a:xfrm>
          <a:custGeom>
            <a:avLst/>
            <a:gdLst>
              <a:gd name="connsiteX0" fmla="*/ 0 w 2636322"/>
              <a:gd name="connsiteY0" fmla="*/ 629392 h 1258785"/>
              <a:gd name="connsiteX1" fmla="*/ 95003 w 2636322"/>
              <a:gd name="connsiteY1" fmla="*/ 682831 h 1258785"/>
              <a:gd name="connsiteX2" fmla="*/ 2636322 w 2636322"/>
              <a:gd name="connsiteY2" fmla="*/ 1258785 h 1258785"/>
              <a:gd name="connsiteX3" fmla="*/ 463138 w 2636322"/>
              <a:gd name="connsiteY3" fmla="*/ 0 h 1258785"/>
              <a:gd name="connsiteX4" fmla="*/ 0 w 2636322"/>
              <a:gd name="connsiteY4" fmla="*/ 629392 h 125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6322" h="1258785">
                <a:moveTo>
                  <a:pt x="0" y="629392"/>
                </a:moveTo>
                <a:lnTo>
                  <a:pt x="95003" y="682831"/>
                </a:lnTo>
                <a:lnTo>
                  <a:pt x="2636322" y="1258785"/>
                </a:lnTo>
                <a:lnTo>
                  <a:pt x="463138" y="0"/>
                </a:lnTo>
                <a:lnTo>
                  <a:pt x="0" y="629392"/>
                </a:lnTo>
                <a:close/>
              </a:path>
            </a:pathLst>
          </a:custGeom>
          <a:solidFill>
            <a:srgbClr val="7030A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FAA79B-D144-D5C3-4481-0F5C8242D30D}"/>
              </a:ext>
            </a:extLst>
          </p:cNvPr>
          <p:cNvSpPr/>
          <p:nvPr/>
        </p:nvSpPr>
        <p:spPr>
          <a:xfrm>
            <a:off x="7540831" y="1859813"/>
            <a:ext cx="2612571" cy="1953491"/>
          </a:xfrm>
          <a:custGeom>
            <a:avLst/>
            <a:gdLst>
              <a:gd name="connsiteX0" fmla="*/ 0 w 2612571"/>
              <a:gd name="connsiteY0" fmla="*/ 1264723 h 1953491"/>
              <a:gd name="connsiteX1" fmla="*/ 5938 w 2612571"/>
              <a:gd name="connsiteY1" fmla="*/ 1371600 h 1953491"/>
              <a:gd name="connsiteX2" fmla="*/ 2541320 w 2612571"/>
              <a:gd name="connsiteY2" fmla="*/ 1953491 h 1953491"/>
              <a:gd name="connsiteX3" fmla="*/ 2612571 w 2612571"/>
              <a:gd name="connsiteY3" fmla="*/ 0 h 1953491"/>
              <a:gd name="connsiteX4" fmla="*/ 0 w 2612571"/>
              <a:gd name="connsiteY4" fmla="*/ 126472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571" h="1953491">
                <a:moveTo>
                  <a:pt x="0" y="1264723"/>
                </a:moveTo>
                <a:lnTo>
                  <a:pt x="5938" y="1371600"/>
                </a:lnTo>
                <a:lnTo>
                  <a:pt x="2541320" y="1953491"/>
                </a:lnTo>
                <a:lnTo>
                  <a:pt x="2612571" y="0"/>
                </a:lnTo>
                <a:lnTo>
                  <a:pt x="0" y="1264723"/>
                </a:lnTo>
                <a:close/>
              </a:path>
            </a:pathLst>
          </a:custGeom>
          <a:solidFill>
            <a:srgbClr val="C0000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980766-DD49-3471-1D80-4F28DA25DC6D}"/>
              </a:ext>
            </a:extLst>
          </p:cNvPr>
          <p:cNvCxnSpPr/>
          <p:nvPr/>
        </p:nvCxnSpPr>
        <p:spPr>
          <a:xfrm flipV="1">
            <a:off x="7137070" y="3871356"/>
            <a:ext cx="1787236" cy="1128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E5D7B7-C353-AAD8-68C6-8D370B3DB30C}"/>
              </a:ext>
            </a:extLst>
          </p:cNvPr>
          <p:cNvCxnSpPr>
            <a:cxnSpLocks/>
          </p:cNvCxnSpPr>
          <p:nvPr/>
        </p:nvCxnSpPr>
        <p:spPr>
          <a:xfrm>
            <a:off x="7133931" y="5172262"/>
            <a:ext cx="1790375" cy="1080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Camera">
                <a:extLst>
                  <a:ext uri="{FF2B5EF4-FFF2-40B4-BE49-F238E27FC236}">
                    <a16:creationId xmlns:a16="http://schemas.microsoft.com/office/drawing/2014/main" id="{39BFA8CB-B628-E0B3-C9D5-43A3D78D2A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17859" y="4705579"/>
              <a:ext cx="575281" cy="9096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75281" cy="909684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7187" ay="-396372" az="542458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61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Camera">
                <a:extLst>
                  <a:ext uri="{FF2B5EF4-FFF2-40B4-BE49-F238E27FC236}">
                    <a16:creationId xmlns:a16="http://schemas.microsoft.com/office/drawing/2014/main" id="{39BFA8CB-B628-E0B3-C9D5-43A3D78D2A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7859" y="4705579"/>
                <a:ext cx="575281" cy="909684"/>
              </a:xfrm>
              <a:prstGeom prst="rect">
                <a:avLst/>
              </a:prstGeom>
            </p:spPr>
          </p:pic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72022B-F8C3-B255-3F21-CF0DF7C31538}"/>
              </a:ext>
            </a:extLst>
          </p:cNvPr>
          <p:cNvCxnSpPr>
            <a:cxnSpLocks/>
          </p:cNvCxnSpPr>
          <p:nvPr/>
        </p:nvCxnSpPr>
        <p:spPr>
          <a:xfrm>
            <a:off x="7540831" y="4435434"/>
            <a:ext cx="0" cy="13775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42CE44-D676-D712-57FA-1E73E94D229C}"/>
              </a:ext>
            </a:extLst>
          </p:cNvPr>
          <p:cNvCxnSpPr>
            <a:cxnSpLocks/>
          </p:cNvCxnSpPr>
          <p:nvPr/>
        </p:nvCxnSpPr>
        <p:spPr>
          <a:xfrm flipH="1">
            <a:off x="8924306" y="3794725"/>
            <a:ext cx="3958" cy="260013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A3DC17-9B91-7200-7ACF-D10482BC78E4}"/>
                  </a:ext>
                </a:extLst>
              </p:cNvPr>
              <p:cNvSpPr txBox="1"/>
              <p:nvPr/>
            </p:nvSpPr>
            <p:spPr>
              <a:xfrm>
                <a:off x="7086186" y="1997755"/>
                <a:ext cx="525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A3DC17-9B91-7200-7ACF-D10482BC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186" y="1997755"/>
                <a:ext cx="525016" cy="276999"/>
              </a:xfrm>
              <a:prstGeom prst="rect">
                <a:avLst/>
              </a:prstGeom>
              <a:blipFill>
                <a:blip r:embed="rId5"/>
                <a:stretch>
                  <a:fillRect l="-13793" r="-1264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288142-199E-52A0-A36E-08161ABEF891}"/>
                  </a:ext>
                </a:extLst>
              </p:cNvPr>
              <p:cNvSpPr txBox="1"/>
              <p:nvPr/>
            </p:nvSpPr>
            <p:spPr>
              <a:xfrm rot="1983568">
                <a:off x="8241728" y="1697078"/>
                <a:ext cx="4564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𝑇𝑜𝑝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288142-199E-52A0-A36E-08161ABEF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568">
                <a:off x="8241728" y="1697078"/>
                <a:ext cx="456472" cy="276999"/>
              </a:xfrm>
              <a:prstGeom prst="rect">
                <a:avLst/>
              </a:prstGeom>
              <a:blipFill>
                <a:blip r:embed="rId6"/>
                <a:stretch>
                  <a:fillRect l="-20225" t="-5000" r="-8989" b="-2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28D8AB-E5DE-5F0F-512A-36C5F8771728}"/>
                  </a:ext>
                </a:extLst>
              </p:cNvPr>
              <p:cNvSpPr txBox="1"/>
              <p:nvPr/>
            </p:nvSpPr>
            <p:spPr>
              <a:xfrm>
                <a:off x="9094599" y="2782952"/>
                <a:ext cx="651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𝑅𝑖𝑔h𝑡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28D8AB-E5DE-5F0F-512A-36C5F8771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599" y="2782952"/>
                <a:ext cx="651653" cy="276999"/>
              </a:xfrm>
              <a:prstGeom prst="rect">
                <a:avLst/>
              </a:prstGeom>
              <a:blipFill>
                <a:blip r:embed="rId7"/>
                <a:stretch>
                  <a:fillRect l="-11215" r="-1121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2C035D-B345-DD02-8491-950853E1CC66}"/>
                  </a:ext>
                </a:extLst>
              </p:cNvPr>
              <p:cNvSpPr txBox="1"/>
              <p:nvPr/>
            </p:nvSpPr>
            <p:spPr>
              <a:xfrm rot="1791055">
                <a:off x="7958740" y="2933952"/>
                <a:ext cx="8354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𝐵𝑜𝑡𝑡𝑜𝑚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2C035D-B345-DD02-8491-950853E1C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1055">
                <a:off x="7958740" y="2933952"/>
                <a:ext cx="835484" cy="276999"/>
              </a:xfrm>
              <a:prstGeom prst="rect">
                <a:avLst/>
              </a:prstGeom>
              <a:blipFill>
                <a:blip r:embed="rId8"/>
                <a:stretch>
                  <a:fillRect l="-6338" r="-3521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D77633-C7B0-743B-97B6-631D48E28D18}"/>
                  </a:ext>
                </a:extLst>
              </p:cNvPr>
              <p:cNvSpPr txBox="1"/>
              <p:nvPr/>
            </p:nvSpPr>
            <p:spPr>
              <a:xfrm>
                <a:off x="7549603" y="4895528"/>
                <a:ext cx="6107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𝑁𝑒𝑎𝑟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D77633-C7B0-743B-97B6-631D48E28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603" y="4895528"/>
                <a:ext cx="610756" cy="276999"/>
              </a:xfrm>
              <a:prstGeom prst="rect">
                <a:avLst/>
              </a:prstGeom>
              <a:blipFill>
                <a:blip r:embed="rId9"/>
                <a:stretch>
                  <a:fillRect l="-5941" r="-594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2494EF-65C4-A137-E7FF-DD042DAF7EDF}"/>
                  </a:ext>
                </a:extLst>
              </p:cNvPr>
              <p:cNvSpPr txBox="1"/>
              <p:nvPr/>
            </p:nvSpPr>
            <p:spPr>
              <a:xfrm>
                <a:off x="8971978" y="4895528"/>
                <a:ext cx="4835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𝐹𝑎𝑟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2494EF-65C4-A137-E7FF-DD042DAF7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978" y="4895528"/>
                <a:ext cx="483599" cy="276999"/>
              </a:xfrm>
              <a:prstGeom prst="rect">
                <a:avLst/>
              </a:prstGeom>
              <a:blipFill>
                <a:blip r:embed="rId10"/>
                <a:stretch>
                  <a:fillRect l="-7595" r="-506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391C7B-5047-C388-0666-DC24338BCA8B}"/>
              </a:ext>
            </a:extLst>
          </p:cNvPr>
          <p:cNvCxnSpPr>
            <a:cxnSpLocks/>
          </p:cNvCxnSpPr>
          <p:nvPr/>
        </p:nvCxnSpPr>
        <p:spPr>
          <a:xfrm flipV="1">
            <a:off x="7516256" y="1409946"/>
            <a:ext cx="3550934" cy="17205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596F07-C017-7443-6FBB-6FC17D943EB5}"/>
              </a:ext>
            </a:extLst>
          </p:cNvPr>
          <p:cNvCxnSpPr>
            <a:cxnSpLocks/>
          </p:cNvCxnSpPr>
          <p:nvPr/>
        </p:nvCxnSpPr>
        <p:spPr>
          <a:xfrm>
            <a:off x="7540831" y="3232846"/>
            <a:ext cx="3413681" cy="77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64A408-3DE3-616E-F8C6-4B9218172DC4}"/>
              </a:ext>
            </a:extLst>
          </p:cNvPr>
          <p:cNvCxnSpPr>
            <a:cxnSpLocks/>
          </p:cNvCxnSpPr>
          <p:nvPr/>
        </p:nvCxnSpPr>
        <p:spPr>
          <a:xfrm flipV="1">
            <a:off x="7457704" y="1934988"/>
            <a:ext cx="907581" cy="12370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09BE9B-A353-1F61-1BEB-4CAE888DE737}"/>
              </a:ext>
            </a:extLst>
          </p:cNvPr>
          <p:cNvCxnSpPr>
            <a:cxnSpLocks/>
          </p:cNvCxnSpPr>
          <p:nvPr/>
        </p:nvCxnSpPr>
        <p:spPr>
          <a:xfrm flipV="1">
            <a:off x="7445828" y="424754"/>
            <a:ext cx="530100" cy="2688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Camera">
                <a:extLst>
                  <a:ext uri="{FF2B5EF4-FFF2-40B4-BE49-F238E27FC236}">
                    <a16:creationId xmlns:a16="http://schemas.microsoft.com/office/drawing/2014/main" id="{53F96442-7DA7-B130-AB1A-7718BAA4B2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55360" y="2777182"/>
              <a:ext cx="909685" cy="9891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09685" cy="989199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232423" ay="1396498" az="877130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061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Camera">
                <a:extLst>
                  <a:ext uri="{FF2B5EF4-FFF2-40B4-BE49-F238E27FC236}">
                    <a16:creationId xmlns:a16="http://schemas.microsoft.com/office/drawing/2014/main" id="{53F96442-7DA7-B130-AB1A-7718BAA4B2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5360" y="2777182"/>
                <a:ext cx="909685" cy="9891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93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1" grpId="2" animBg="1"/>
      <p:bldP spid="11" grpId="3" animBg="1"/>
      <p:bldP spid="27" grpId="0"/>
      <p:bldP spid="27" grpId="1"/>
      <p:bldP spid="28" grpId="0"/>
      <p:bldP spid="28" grpId="1"/>
      <p:bldP spid="28" grpId="2"/>
      <p:bldP spid="28" grpId="3"/>
      <p:bldP spid="29" grpId="0"/>
      <p:bldP spid="29" grpId="1"/>
      <p:bldP spid="29" grpId="2"/>
      <p:bldP spid="29" grpId="3"/>
      <p:bldP spid="30" grpId="0"/>
      <p:bldP spid="30" grpId="1"/>
      <p:bldP spid="31" grpId="0"/>
      <p:bldP spid="32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12228</TotalTime>
  <Words>2458</Words>
  <Application>Microsoft Office PowerPoint</Application>
  <PresentationFormat>Widescreen</PresentationFormat>
  <Paragraphs>316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 Math</vt:lpstr>
      <vt:lpstr>Century Schoolbook</vt:lpstr>
      <vt:lpstr>Consolas</vt:lpstr>
      <vt:lpstr>Wingdings 2</vt:lpstr>
      <vt:lpstr>YouTube Sans</vt:lpstr>
      <vt:lpstr>View</vt:lpstr>
      <vt:lpstr>Відсікання</vt:lpstr>
      <vt:lpstr>Трикутники поза Полем Зору</vt:lpstr>
      <vt:lpstr>Queue Live Coding</vt:lpstr>
      <vt:lpstr>Трикутники поза Полем Зору </vt:lpstr>
      <vt:lpstr>Трикутники поза Полем Зору </vt:lpstr>
      <vt:lpstr>Трикутники поза Полем Зору</vt:lpstr>
      <vt:lpstr>Відсікання</vt:lpstr>
      <vt:lpstr>Відсікання</vt:lpstr>
      <vt:lpstr>Відсікання</vt:lpstr>
      <vt:lpstr>Відсікання</vt:lpstr>
      <vt:lpstr>Алгоритм Відсікання</vt:lpstr>
      <vt:lpstr>Випадки Відсікання з Площиною</vt:lpstr>
      <vt:lpstr>Алгоритм Відсікання</vt:lpstr>
      <vt:lpstr>Алгоритм Відсікання</vt:lpstr>
      <vt:lpstr>Алгоритм Відсікання </vt:lpstr>
      <vt:lpstr>Алгоритм Відсікання - Скорочення </vt:lpstr>
      <vt:lpstr>Алгоритм Відсікання</vt:lpstr>
      <vt:lpstr>IsBehindPlane</vt:lpstr>
      <vt:lpstr>IsBehindPlane</vt:lpstr>
      <vt:lpstr>IsBehindPlane</vt:lpstr>
      <vt:lpstr>CalculateIntersection</vt:lpstr>
      <vt:lpstr>CalculateIntersection</vt:lpstr>
      <vt:lpstr>CalculateIntersection</vt:lpstr>
      <vt:lpstr>CalculateIntersection</vt:lpstr>
      <vt:lpstr>CalculateIntersection</vt:lpstr>
      <vt:lpstr>CalculateIntersection</vt:lpstr>
      <vt:lpstr>CalculateIntersection</vt:lpstr>
      <vt:lpstr>CalculateIntersection</vt:lpstr>
      <vt:lpstr>CalculateIntersection</vt:lpstr>
      <vt:lpstr>CalculateIntersection</vt:lpstr>
      <vt:lpstr>Код для Відсікання</vt:lpstr>
      <vt:lpstr>Queue 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Clipping</dc:title>
  <dc:creator>Szlachtycz, Ihor</dc:creator>
  <cp:lastModifiedBy>Michael Smith</cp:lastModifiedBy>
  <cp:revision>39</cp:revision>
  <dcterms:created xsi:type="dcterms:W3CDTF">2022-06-14T01:15:08Z</dcterms:created>
  <dcterms:modified xsi:type="dcterms:W3CDTF">2023-04-10T04:16:42Z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2022-06-14T01:15:16Z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22b321c5-f679-45b5-813a-a283fe30b691</vt:lpwstr>
  </property>
  <property fmtid="{D5CDD505-2E9C-101B-9397-08002B2CF9AE}" pid="10" name="MSIP_Label_64e4cbe8-b4f6-45dc-bcba-6123dfd2d8bf_ContentBits">
    <vt:lpwstr>0</vt:lpwstr>
  </property>
</Properties>
</file>